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10" r:id="rId6"/>
  </p:sldMasterIdLst>
  <p:notesMasterIdLst>
    <p:notesMasterId r:id="rId16"/>
  </p:notesMasterIdLst>
  <p:sldIdLst>
    <p:sldId id="273" r:id="rId7"/>
    <p:sldId id="281" r:id="rId8"/>
    <p:sldId id="274" r:id="rId9"/>
    <p:sldId id="256" r:id="rId10"/>
    <p:sldId id="280" r:id="rId11"/>
    <p:sldId id="260" r:id="rId12"/>
    <p:sldId id="282" r:id="rId13"/>
    <p:sldId id="279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6982FCF-DF76-428E-8303-B2C09BA0CAC8}">
          <p14:sldIdLst>
            <p14:sldId id="273"/>
            <p14:sldId id="281"/>
            <p14:sldId id="274"/>
            <p14:sldId id="256"/>
          </p14:sldIdLst>
        </p14:section>
        <p14:section name="Раздел без заголовка" id="{204EA449-CFA9-48B1-803E-81F80D288B53}">
          <p14:sldIdLst>
            <p14:sldId id="280"/>
            <p14:sldId id="260"/>
            <p14:sldId id="282"/>
            <p14:sldId id="279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2" y="-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Рейтинг 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Лист1!$T$76:$T$77</c:f>
              <c:strCache>
                <c:ptCount val="2"/>
                <c:pt idx="0">
                  <c:v>02.08</c:v>
                </c:pt>
                <c:pt idx="1">
                  <c:v>Рейтинг продвижения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Pt>
            <c:idx val="5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7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</c:dPt>
          <c:dPt>
            <c:idx val="8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9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p3d/>
            </c:spPr>
          </c:dPt>
          <c:dPt>
            <c:idx val="1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11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12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Pt>
            <c:idx val="14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Pt>
            <c:idx val="15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</c:dPt>
          <c:dPt>
            <c:idx val="16"/>
            <c:spPr>
              <a:solidFill>
                <a:srgbClr val="FF3399"/>
              </a:solidFill>
              <a:ln>
                <a:noFill/>
              </a:ln>
              <a:effectLst/>
              <a:sp3d/>
            </c:spPr>
          </c:dPt>
          <c:dPt>
            <c:idx val="17"/>
            <c:spPr>
              <a:solidFill>
                <a:srgbClr val="66FFCC"/>
              </a:solidFill>
              <a:ln>
                <a:noFill/>
              </a:ln>
              <a:effectLst/>
              <a:sp3d/>
            </c:spPr>
          </c:dPt>
          <c:dPt>
            <c:idx val="18"/>
            <c:spPr>
              <a:solidFill>
                <a:srgbClr val="00990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Лист1!$S$78:$S$96</c:f>
              <c:strCache>
                <c:ptCount val="19"/>
                <c:pt idx="0">
                  <c:v>Эрзинский </c:v>
                </c:pt>
                <c:pt idx="1">
                  <c:v>Чеди – Хольский </c:v>
                </c:pt>
                <c:pt idx="2">
                  <c:v>Чаа-Хольский</c:v>
                </c:pt>
                <c:pt idx="3">
                  <c:v>Улуг-Хемский </c:v>
                </c:pt>
                <c:pt idx="4">
                  <c:v>Тоджинский </c:v>
                </c:pt>
                <c:pt idx="5">
                  <c:v>Тес-Хемский</c:v>
                </c:pt>
                <c:pt idx="6">
                  <c:v>Тере-Хольск </c:v>
                </c:pt>
                <c:pt idx="7">
                  <c:v>Тандинский </c:v>
                </c:pt>
                <c:pt idx="8">
                  <c:v>Сут-Хольский</c:v>
                </c:pt>
                <c:pt idx="9">
                  <c:v>Пий-Хемский</c:v>
                </c:pt>
                <c:pt idx="10">
                  <c:v>Овюрский </c:v>
                </c:pt>
                <c:pt idx="11">
                  <c:v>Монгун-Тайгинский</c:v>
                </c:pt>
                <c:pt idx="12">
                  <c:v>Кызылский</c:v>
                </c:pt>
                <c:pt idx="13">
                  <c:v>Кызыл город </c:v>
                </c:pt>
                <c:pt idx="14">
                  <c:v>Каа-Хемский</c:v>
                </c:pt>
                <c:pt idx="15">
                  <c:v>Дзун-Хемчиксий</c:v>
                </c:pt>
                <c:pt idx="16">
                  <c:v>Барун-Хемчикский</c:v>
                </c:pt>
                <c:pt idx="17">
                  <c:v>Бай-Тайгинский</c:v>
                </c:pt>
                <c:pt idx="18">
                  <c:v>гАк-Довурак</c:v>
                </c:pt>
              </c:strCache>
            </c:strRef>
          </c:cat>
          <c:val>
            <c:numRef>
              <c:f>Лист1!$T$78:$T$96</c:f>
              <c:numCache>
                <c:formatCode>General</c:formatCode>
                <c:ptCount val="19"/>
                <c:pt idx="0">
                  <c:v>54</c:v>
                </c:pt>
                <c:pt idx="1">
                  <c:v>62</c:v>
                </c:pt>
                <c:pt idx="2">
                  <c:v>69</c:v>
                </c:pt>
                <c:pt idx="3">
                  <c:v>85</c:v>
                </c:pt>
                <c:pt idx="4">
                  <c:v>62</c:v>
                </c:pt>
                <c:pt idx="5">
                  <c:v>77</c:v>
                </c:pt>
                <c:pt idx="6">
                  <c:v>46</c:v>
                </c:pt>
                <c:pt idx="7">
                  <c:v>69</c:v>
                </c:pt>
                <c:pt idx="8">
                  <c:v>69</c:v>
                </c:pt>
                <c:pt idx="9">
                  <c:v>77</c:v>
                </c:pt>
                <c:pt idx="10">
                  <c:v>62</c:v>
                </c:pt>
                <c:pt idx="11">
                  <c:v>54</c:v>
                </c:pt>
                <c:pt idx="12">
                  <c:v>62</c:v>
                </c:pt>
                <c:pt idx="13">
                  <c:v>46</c:v>
                </c:pt>
                <c:pt idx="14">
                  <c:v>77</c:v>
                </c:pt>
                <c:pt idx="15">
                  <c:v>54</c:v>
                </c:pt>
                <c:pt idx="16">
                  <c:v>69</c:v>
                </c:pt>
                <c:pt idx="17">
                  <c:v>69</c:v>
                </c:pt>
                <c:pt idx="18">
                  <c:v>85</c:v>
                </c:pt>
              </c:numCache>
            </c:numRef>
          </c:val>
        </c:ser>
        <c:dLbls/>
        <c:shape val="box"/>
        <c:axId val="113745920"/>
        <c:axId val="113747456"/>
        <c:axId val="0"/>
      </c:bar3DChart>
      <c:catAx>
        <c:axId val="113745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747456"/>
        <c:crosses val="autoZero"/>
        <c:auto val="1"/>
        <c:lblAlgn val="ctr"/>
        <c:lblOffset val="100"/>
      </c:catAx>
      <c:valAx>
        <c:axId val="1137474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74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B782B-C62B-4025-890E-23C4EAC428F3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0F178-825A-4A7D-BBDE-57324EF7E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95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3815518" y="9371444"/>
            <a:ext cx="2918477" cy="49292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95000"/>
              </a:lnSpc>
            </a:pPr>
            <a:fld id="{8102964F-8A8D-4D27-BC2B-EC02F63B572E}" type="slidenum">
              <a:rPr lang="ru-RU" sz="14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</a:t>
            </a:fld>
            <a:endParaRPr lang="ru-RU" sz="1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28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-519113" y="954088"/>
            <a:ext cx="8358188" cy="4702175"/>
          </a:xfrm>
          <a:prstGeom prst="rect">
            <a:avLst/>
          </a:prstGeom>
        </p:spPr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731564" y="5958243"/>
            <a:ext cx="5856401" cy="5644774"/>
          </a:xfrm>
          <a:prstGeom prst="rect">
            <a:avLst/>
          </a:prstGeom>
        </p:spPr>
        <p:txBody>
          <a:bodyPr anchor="ctr"/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45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4B80-761A-4C2C-801B-671BFD4EEFF3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CE18-BB84-46BC-8277-FA2931E35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89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4B80-761A-4C2C-801B-671BFD4EEFF3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CE18-BB84-46BC-8277-FA2931E35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77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4B80-761A-4C2C-801B-671BFD4EEFF3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CE18-BB84-46BC-8277-FA2931E35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1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4804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83040" y="274680"/>
            <a:ext cx="1017456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583040" y="1268280"/>
            <a:ext cx="10174560" cy="452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854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83040" y="274680"/>
            <a:ext cx="1017456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583040" y="1268280"/>
            <a:ext cx="1017456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010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83040" y="274680"/>
            <a:ext cx="1017456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583040" y="1268280"/>
            <a:ext cx="496512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796800" y="1268280"/>
            <a:ext cx="496512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765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83040" y="274680"/>
            <a:ext cx="1017456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029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583040" y="274680"/>
            <a:ext cx="10174560" cy="25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289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83040" y="274680"/>
            <a:ext cx="1017456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583040" y="1268280"/>
            <a:ext cx="49651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796800" y="1268280"/>
            <a:ext cx="496512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583040" y="3631680"/>
            <a:ext cx="49651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910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83040" y="274680"/>
            <a:ext cx="1017456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583040" y="1268280"/>
            <a:ext cx="496512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796800" y="1268280"/>
            <a:ext cx="49651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796800" y="3631680"/>
            <a:ext cx="49651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42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4B80-761A-4C2C-801B-671BFD4EEFF3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CE18-BB84-46BC-8277-FA2931E35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05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583040" y="274680"/>
            <a:ext cx="1017456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583040" y="1268280"/>
            <a:ext cx="49651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796800" y="1268280"/>
            <a:ext cx="49651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583040" y="3631680"/>
            <a:ext cx="1017456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854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83040" y="274680"/>
            <a:ext cx="1017456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583040" y="1268280"/>
            <a:ext cx="1017456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583040" y="3631680"/>
            <a:ext cx="1017456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962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83040" y="274680"/>
            <a:ext cx="1017456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583040" y="1268280"/>
            <a:ext cx="49651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796800" y="1268280"/>
            <a:ext cx="49651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583040" y="3631680"/>
            <a:ext cx="49651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796800" y="3631680"/>
            <a:ext cx="49651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79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583040" y="274680"/>
            <a:ext cx="1017456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583040" y="1268280"/>
            <a:ext cx="3276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23200" y="1268280"/>
            <a:ext cx="3276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463840" y="1268280"/>
            <a:ext cx="3276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583040" y="3631680"/>
            <a:ext cx="3276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5023200" y="3631680"/>
            <a:ext cx="3276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463840" y="3631680"/>
            <a:ext cx="3276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465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920" y="2129984"/>
            <a:ext cx="1036416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761" y="3885528"/>
            <a:ext cx="85344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657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216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840" y="4406864"/>
            <a:ext cx="10362240" cy="1362383"/>
          </a:xfrm>
        </p:spPr>
        <p:txBody>
          <a:bodyPr/>
          <a:lstStyle>
            <a:lvl1pPr algn="l">
              <a:defRPr sz="362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840" y="2906225"/>
            <a:ext cx="10362240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9677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82080" y="1268775"/>
            <a:ext cx="4993920" cy="452207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60321" y="1268775"/>
            <a:ext cx="4993920" cy="452207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425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561" y="275071"/>
            <a:ext cx="109728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560" y="1535202"/>
            <a:ext cx="53856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560" y="2174629"/>
            <a:ext cx="53856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921" y="1535202"/>
            <a:ext cx="538944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921" y="2174629"/>
            <a:ext cx="538944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075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87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4B80-761A-4C2C-801B-671BFD4EEFF3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CE18-BB84-46BC-8277-FA2931E35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19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76491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560" y="273629"/>
            <a:ext cx="401088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61" y="273629"/>
            <a:ext cx="6816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560" y="1434392"/>
            <a:ext cx="401088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24355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401" y="4800025"/>
            <a:ext cx="73152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401" y="612065"/>
            <a:ext cx="73152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401" y="5367444"/>
            <a:ext cx="73152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93136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028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2160" y="275071"/>
            <a:ext cx="2542080" cy="55157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82080" y="275071"/>
            <a:ext cx="7445760" cy="55157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59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920" y="2129984"/>
            <a:ext cx="1036416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761" y="3885528"/>
            <a:ext cx="85344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739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650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840" y="4406864"/>
            <a:ext cx="10362240" cy="1362383"/>
          </a:xfrm>
        </p:spPr>
        <p:txBody>
          <a:bodyPr/>
          <a:lstStyle>
            <a:lvl1pPr algn="l">
              <a:defRPr sz="362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840" y="2906225"/>
            <a:ext cx="10362240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74765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82080" y="1268775"/>
            <a:ext cx="4993920" cy="452207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60321" y="1268775"/>
            <a:ext cx="4993920" cy="452207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963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561" y="275071"/>
            <a:ext cx="109728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560" y="1535202"/>
            <a:ext cx="53856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560" y="2174629"/>
            <a:ext cx="53856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921" y="1535202"/>
            <a:ext cx="538944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921" y="2174629"/>
            <a:ext cx="538944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7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4B80-761A-4C2C-801B-671BFD4EEFF3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CE18-BB84-46BC-8277-FA2931E35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616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25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3300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560" y="273629"/>
            <a:ext cx="401088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61" y="273629"/>
            <a:ext cx="6816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560" y="1434392"/>
            <a:ext cx="401088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825338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401" y="4800025"/>
            <a:ext cx="73152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401" y="612065"/>
            <a:ext cx="73152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401" y="5367444"/>
            <a:ext cx="73152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06464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667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2160" y="275071"/>
            <a:ext cx="2542080" cy="55157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82080" y="275071"/>
            <a:ext cx="7445760" cy="55157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116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870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795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707513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83267" y="1268414"/>
            <a:ext cx="4984751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71217" y="1268414"/>
            <a:ext cx="498686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7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4B80-761A-4C2C-801B-671BFD4EEFF3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CE18-BB84-46BC-8277-FA2931E35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519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7742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3836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892746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97513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66018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8490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5967" y="274638"/>
            <a:ext cx="2542117" cy="5518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83267" y="274638"/>
            <a:ext cx="7429500" cy="5518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6583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83040" y="274680"/>
            <a:ext cx="1017456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583040" y="1268280"/>
            <a:ext cx="10174560" cy="452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052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015359-B759-4171-A7ED-651EB99BE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26BB941-0095-486A-8E9C-B41E4F14B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D689E9-0614-4C7B-8BF3-44670A4A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D822-EC61-4ED8-A8AB-88BAE6DBC4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DD67359-5368-4BED-86F5-AC263FCA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FCA515-CD22-4243-808D-0B1E59B9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5328-4114-438F-AA2C-CC9AC5DA6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668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3FEFD7-F401-4A61-8F11-69177813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A9C87D-AD06-4C7C-B5A2-C1B896449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306486-CE73-4642-9638-6D84A10DD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D822-EC61-4ED8-A8AB-88BAE6DBC4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0E7450-B628-443B-8357-4C4CD445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B553470-A3F4-4E15-9F3B-A2143533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5328-4114-438F-AA2C-CC9AC5DA6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26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4B80-761A-4C2C-801B-671BFD4EEFF3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CE18-BB84-46BC-8277-FA2931E35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0072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B5D0F5-3193-4CF8-B30F-32C0992E7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A91D58-CDF2-415C-8256-46FD20D4C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9F3C99-DB43-40EE-AFC9-D243E786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D822-EC61-4ED8-A8AB-88BAE6DBC4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17CDC5-051C-460F-B9BB-A03C2843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19A3B1-C19F-49AA-939D-1F73F398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5328-4114-438F-AA2C-CC9AC5DA6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4978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CEFC68-6ECB-42CE-A26F-6232B5CA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5AF92D-AA06-4B3E-A293-7ECB17887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D464D2-4759-4AF4-9590-B1B36C3F5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6D48064-9409-4274-93A0-8267B06E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D822-EC61-4ED8-A8AB-88BAE6DBC4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47630D5-6602-40C9-AC68-16968A4C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845A193-8B47-4B19-96A8-EB965D44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5328-4114-438F-AA2C-CC9AC5DA6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2455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4FA083-D240-4514-9D6E-C9D800E5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F1C2D7A-FA12-4FD1-9C5A-A2F967E69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9C6AE5B-65FE-46C7-B1F4-474E92C8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FEB3087-4407-4E75-A306-1C1CA82B1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B3B3CA4-4161-475F-B069-071CB0D6E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8AA3F2C-AE9E-44B0-86E5-63787E9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D822-EC61-4ED8-A8AB-88BAE6DBC4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0E0E90C-A3CA-4AC8-AB4E-BE6AA46FB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21BC4A1-A6BF-4A9D-A432-79095F93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5328-4114-438F-AA2C-CC9AC5DA6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32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18CFE2-C615-4E93-9FB6-83E23067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B6206B5-7893-4A39-A336-507DD1F3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D822-EC61-4ED8-A8AB-88BAE6DBC4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A518BB7-55CF-4276-9289-B1CE74A81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55BAADD-C8F6-4179-801D-367C73CD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5328-4114-438F-AA2C-CC9AC5DA6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768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3322726-956A-40BB-A969-918A2E1E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D822-EC61-4ED8-A8AB-88BAE6DBC4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79220D1-6F44-4986-9983-A9E9BDC9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541CA9B-79B4-4C18-BD31-FB712197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5328-4114-438F-AA2C-CC9AC5DA6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5738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7F916C-C38D-4AEA-88FD-A31D1DEB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62885B-CF0D-40C1-AC77-CAD9CCD1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FC1758C-D3CC-4F2C-850D-127435BE1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0A1E86C-AC38-444F-BB7C-5038F438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D822-EC61-4ED8-A8AB-88BAE6DBC4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785081D-96F6-4F99-9B69-B76D3E1F3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D9E9860-7373-4E57-A68F-7CCA1B03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5328-4114-438F-AA2C-CC9AC5DA6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9268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2D02B8-F2D4-4820-8EDB-CDCDA1D4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220E1B9-74E9-4C3E-BDB6-BE7D458F1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27B6ED8-BD17-4F02-8123-E9C9A87C3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CE4FF88-0C01-4A6A-BF78-9586BFFB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D822-EC61-4ED8-A8AB-88BAE6DBC4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0D245A-9444-4AA3-BD8F-91BFA7DC9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BA8560-12B2-4322-8550-DEA57B5B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5328-4114-438F-AA2C-CC9AC5DA6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9840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E1E359-AB24-4F18-8EFE-479C4C5B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3928239-4AF5-4A30-84BB-121C8DD16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78F432-C7E2-4833-8F99-1B98A0E82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D822-EC61-4ED8-A8AB-88BAE6DBC4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C2D045-7F65-4E32-98F0-529F818C1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FC9808-7073-4C50-9C55-1D0C92AC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5328-4114-438F-AA2C-CC9AC5DA6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4034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8BCE8D6-A88B-431D-A8CB-6F6202F8F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87390BB-1E9D-4CD7-87F6-9D166F6D1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A1AF6-CC69-47F2-BCA3-F150F7F8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D822-EC61-4ED8-A8AB-88BAE6DBC4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B2CB2B-6496-4C35-857B-4F6840C9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0863E7-0204-4CD3-A4DF-9D6467FA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5328-4114-438F-AA2C-CC9AC5DA6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16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4B80-761A-4C2C-801B-671BFD4EEFF3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CE18-BB84-46BC-8277-FA2931E35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03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4B80-761A-4C2C-801B-671BFD4EEFF3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CE18-BB84-46BC-8277-FA2931E35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25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4B80-761A-4C2C-801B-671BFD4EEFF3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CE18-BB84-46BC-8277-FA2931E35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4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D4B80-761A-4C2C-801B-671BFD4EEFF3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DCE18-BB84-46BC-8277-FA2931E35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96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 cstate="print"/>
          <a:stretch/>
        </p:blipFill>
        <p:spPr>
          <a:xfrm>
            <a:off x="0" y="-33480"/>
            <a:ext cx="12191520" cy="689724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17559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124"/>
            <a:ext cx="1390080" cy="689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2080" y="275070"/>
            <a:ext cx="10172160" cy="55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2080" y="1268775"/>
            <a:ext cx="10172160" cy="452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0"/>
            <a:r>
              <a:rPr lang="en-GB" altLang="ru-RU" smtClean="0"/>
              <a:t>Девятый уровень структурыОбразец текста</a:t>
            </a:r>
          </a:p>
          <a:p>
            <a:pPr lvl="0"/>
            <a:r>
              <a:rPr lang="en-GB" altLang="ru-RU" smtClean="0"/>
              <a:t>Второй уровень</a:t>
            </a:r>
          </a:p>
          <a:p>
            <a:pPr lvl="0"/>
            <a:r>
              <a:rPr lang="en-GB" altLang="ru-RU" smtClean="0"/>
              <a:t>Третий уровень</a:t>
            </a:r>
          </a:p>
          <a:p>
            <a:pPr lvl="0"/>
            <a:r>
              <a:rPr lang="en-GB" altLang="ru-RU" smtClean="0"/>
              <a:t>Четвертый уровень</a:t>
            </a:r>
          </a:p>
          <a:p>
            <a:pPr lvl="0"/>
            <a:r>
              <a:rPr lang="en-GB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01405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2pPr>
      <a:lvl3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3pPr>
      <a:lvl4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4pPr>
      <a:lvl5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5pPr>
      <a:lvl6pPr marL="2280994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6pPr>
      <a:lvl7pPr marL="2695720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7pPr>
      <a:lvl8pPr marL="3110446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8pPr>
      <a:lvl9pPr marL="3525172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11045" indent="-311045" algn="l" defTabSz="407526" rtl="0" eaLnBrk="0" fontAlgn="base" hangingPunct="0">
        <a:lnSpc>
          <a:spcPct val="104000"/>
        </a:lnSpc>
        <a:spcBef>
          <a:spcPct val="0"/>
        </a:spcBef>
        <a:spcAft>
          <a:spcPts val="1418"/>
        </a:spcAft>
        <a:buClr>
          <a:srgbClr val="000000"/>
        </a:buClr>
        <a:buSzPct val="100000"/>
        <a:buFont typeface="Times New Roman" panose="02020603050405020304" pitchFamily="18" charset="0"/>
        <a:defRPr sz="3175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104000"/>
        </a:lnSpc>
        <a:spcBef>
          <a:spcPct val="0"/>
        </a:spcBef>
        <a:spcAft>
          <a:spcPts val="1134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0" fontAlgn="base" hangingPunct="0">
        <a:lnSpc>
          <a:spcPct val="104000"/>
        </a:lnSpc>
        <a:spcBef>
          <a:spcPct val="0"/>
        </a:spcBef>
        <a:spcAft>
          <a:spcPts val="851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0" fontAlgn="base" hangingPunct="0">
        <a:lnSpc>
          <a:spcPct val="104000"/>
        </a:lnSpc>
        <a:spcBef>
          <a:spcPct val="0"/>
        </a:spcBef>
        <a:spcAft>
          <a:spcPts val="567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124"/>
            <a:ext cx="1390080" cy="689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2080" y="275070"/>
            <a:ext cx="10172160" cy="55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2080" y="1268775"/>
            <a:ext cx="10172160" cy="452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0"/>
            <a:r>
              <a:rPr lang="en-GB" altLang="ru-RU" smtClean="0"/>
              <a:t>Девятый уровень структурыОбразец текста</a:t>
            </a:r>
          </a:p>
          <a:p>
            <a:pPr lvl="0"/>
            <a:r>
              <a:rPr lang="en-GB" altLang="ru-RU" smtClean="0"/>
              <a:t>Второй уровень</a:t>
            </a:r>
          </a:p>
          <a:p>
            <a:pPr lvl="0"/>
            <a:r>
              <a:rPr lang="en-GB" altLang="ru-RU" smtClean="0"/>
              <a:t>Третий уровень</a:t>
            </a:r>
          </a:p>
          <a:p>
            <a:pPr lvl="0"/>
            <a:r>
              <a:rPr lang="en-GB" altLang="ru-RU" smtClean="0"/>
              <a:t>Четвертый уровень</a:t>
            </a:r>
          </a:p>
          <a:p>
            <a:pPr lvl="0"/>
            <a:r>
              <a:rPr lang="en-GB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27301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2pPr>
      <a:lvl3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3pPr>
      <a:lvl4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4pPr>
      <a:lvl5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5pPr>
      <a:lvl6pPr marL="2280994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6pPr>
      <a:lvl7pPr marL="2695720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7pPr>
      <a:lvl8pPr marL="3110446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8pPr>
      <a:lvl9pPr marL="3525172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11045" indent="-311045" algn="l" defTabSz="407526" rtl="0" eaLnBrk="0" fontAlgn="base" hangingPunct="0">
        <a:lnSpc>
          <a:spcPct val="104000"/>
        </a:lnSpc>
        <a:spcBef>
          <a:spcPct val="0"/>
        </a:spcBef>
        <a:spcAft>
          <a:spcPts val="1418"/>
        </a:spcAft>
        <a:buClr>
          <a:srgbClr val="000000"/>
        </a:buClr>
        <a:buSzPct val="100000"/>
        <a:buFont typeface="Times New Roman" panose="02020603050405020304" pitchFamily="18" charset="0"/>
        <a:defRPr sz="3175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104000"/>
        </a:lnSpc>
        <a:spcBef>
          <a:spcPct val="0"/>
        </a:spcBef>
        <a:spcAft>
          <a:spcPts val="1134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0" fontAlgn="base" hangingPunct="0">
        <a:lnSpc>
          <a:spcPct val="104000"/>
        </a:lnSpc>
        <a:spcBef>
          <a:spcPct val="0"/>
        </a:spcBef>
        <a:spcAft>
          <a:spcPts val="851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0" fontAlgn="base" hangingPunct="0">
        <a:lnSpc>
          <a:spcPct val="104000"/>
        </a:lnSpc>
        <a:spcBef>
          <a:spcPct val="0"/>
        </a:spcBef>
        <a:spcAft>
          <a:spcPts val="567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33338"/>
            <a:ext cx="1390651" cy="689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3268" y="274639"/>
            <a:ext cx="10174817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3268" y="1268414"/>
            <a:ext cx="10174817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pic>
        <p:nvPicPr>
          <p:cNvPr id="5" name="Picture 8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251" y="179388"/>
            <a:ext cx="1200149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437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5381E4-B9BE-4AD0-8DF7-89ACA1D1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228B9D-B76F-41DB-BC2A-3FCEDD771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A37C09-D22F-4FF8-B18A-2D6F7506E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9D822-EC61-4ED8-A8AB-88BAE6DBC4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BF27D5-6AE0-4665-AF8C-137937C72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F4FDD8-8747-4D70-B885-BD9716D60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85328-4114-438F-AA2C-CC9AC5DA6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33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680735" y="5150423"/>
            <a:ext cx="8819640" cy="199390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b="1" spc="-1" dirty="0">
                <a:solidFill>
                  <a:srgbClr val="FFFF00"/>
                </a:solidFill>
                <a:latin typeface="Verdana"/>
                <a:ea typeface="Microsoft YaHei"/>
              </a:rPr>
              <a:t>Внедрение целевой модели развития региональной системы дополнительного образования детей в Республике Тыва </a:t>
            </a:r>
            <a:endParaRPr lang="ru-RU" sz="2400" b="1" spc="-1" dirty="0">
              <a:solidFill>
                <a:srgbClr val="FFFF00"/>
              </a:solidFill>
            </a:endParaRPr>
          </a:p>
          <a:p>
            <a:pPr algn="ctr"/>
            <a:endParaRPr lang="ru-RU" sz="2400" spc="-1" dirty="0">
              <a:solidFill>
                <a:srgbClr val="C00000"/>
              </a:solidFill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2927280" y="5445000"/>
            <a:ext cx="6400440" cy="711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363"/>
              </a:spcBef>
            </a:pPr>
            <a:endParaRPr lang="ru-RU" spc="-1">
              <a:solidFill>
                <a:prstClr val="black"/>
              </a:solidFill>
            </a:endParaRPr>
          </a:p>
          <a:p>
            <a:pPr algn="ctr">
              <a:spcBef>
                <a:spcPts val="363"/>
              </a:spcBef>
            </a:pPr>
            <a:endParaRPr lang="ru-RU" spc="-1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65964" y="205663"/>
            <a:ext cx="5680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Федеральный  проект «Успех каждого ребенка» Национальный проект «Образование»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6253" t="20165" b="10747"/>
          <a:stretch/>
        </p:blipFill>
        <p:spPr>
          <a:xfrm>
            <a:off x="3971536" y="1282072"/>
            <a:ext cx="3798550" cy="36202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26143" t="15728" r="25344" b="12584"/>
          <a:stretch/>
        </p:blipFill>
        <p:spPr>
          <a:xfrm>
            <a:off x="5481850" y="2582763"/>
            <a:ext cx="968993" cy="941695"/>
          </a:xfrm>
          <a:prstGeom prst="rect">
            <a:avLst/>
          </a:prstGeom>
        </p:spPr>
      </p:pic>
      <p:pic>
        <p:nvPicPr>
          <p:cNvPr id="9218" name="Picture 2" descr="https://dshi-ch.ekb.muzkult.ru/media/2019/12/04/1265545533/0.84openelementfieldelemfor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0"/>
            <a:ext cx="3282311" cy="900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19871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1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2586182" y="1265384"/>
            <a:ext cx="78509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  <a:p>
            <a:pPr algn="ctr"/>
            <a:r>
              <a:rPr lang="ru-RU" dirty="0">
                <a:solidFill>
                  <a:srgbClr val="1E70BA"/>
                </a:solidFill>
              </a:rPr>
              <a:t>Персонифицированное финансирование предполагает определение и «закрепление» за ребенком денежных средств с последующей их передачей образовательной организации, реализуется принцип «Деньги следуют за ребенком»</a:t>
            </a:r>
          </a:p>
          <a:p>
            <a:r>
              <a:rPr lang="ru-RU" dirty="0">
                <a:solidFill>
                  <a:srgbClr val="000000"/>
                </a:solidFill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развитие конкуренции между поставщиками и увеличение числа поставщиков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развитие вариативности дополнительных общеобразовательных программ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обеспечение прозрачности расходования бюджетных средств и снижение коррупционных рисков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повышение уровня учебной мобильности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повышение реального (а не рассчитанного по числу услуг) охвата детей дополнительным образованием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4035" y="1"/>
            <a:ext cx="763847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ПЕРЕХОД К СИСТЕМЕ ПЕРСОНИФИЦИРОВАННОГО ДОПОЛНИТЕЛЬНОГО ОБРАЗОВАНИЯ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3274">
            <a:off x="7226403" y="5049375"/>
            <a:ext cx="2226611" cy="155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 l="26143" t="15728" r="25344" b="12584"/>
          <a:stretch/>
        </p:blipFill>
        <p:spPr>
          <a:xfrm>
            <a:off x="1866454" y="303798"/>
            <a:ext cx="382220" cy="37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«ПФДО» (НАВИГАТОР)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4752" y="1268775"/>
            <a:ext cx="7914928" cy="4522075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АИС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ПФДО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это полноценная система управления дополнительным образованием детей, автоматизирующая все требуемые процессы при внедрении персонифицированного дополнительного образования детей.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4687" y="2580537"/>
            <a:ext cx="5868537" cy="403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5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53" t="4731" r="5728"/>
          <a:stretch/>
        </p:blipFill>
        <p:spPr>
          <a:xfrm>
            <a:off x="53788" y="0"/>
            <a:ext cx="12093678" cy="685800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2151529" y="282388"/>
            <a:ext cx="6925236" cy="1613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820271" y="0"/>
            <a:ext cx="1331258" cy="4168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224682" y="121024"/>
            <a:ext cx="2770094" cy="84716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412940" y="208429"/>
            <a:ext cx="2393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yva.pfdo.ru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15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0560" y="275069"/>
            <a:ext cx="7629120" cy="104729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Портал сопровождения внедрения персонифицированного дополнительного образования на 02.09.2021г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4349345"/>
              </p:ext>
            </p:extLst>
          </p:nvPr>
        </p:nvGraphicFramePr>
        <p:xfrm>
          <a:off x="2331076" y="1519708"/>
          <a:ext cx="8615966" cy="436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92252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 rot="5400000">
            <a:off x="591670" y="91409"/>
            <a:ext cx="2299447" cy="2971800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5493" y="1140279"/>
            <a:ext cx="2649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3289099">
            <a:off x="2460807" y="2987018"/>
            <a:ext cx="1062318" cy="61856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2904563" y="3439727"/>
            <a:ext cx="3106271" cy="2299447"/>
          </a:xfrm>
          <a:prstGeom prst="pen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86950" y="3804620"/>
            <a:ext cx="2541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вашей организации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802783">
            <a:off x="6350373" y="4823103"/>
            <a:ext cx="1062318" cy="61856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усеченными соседними углами 9"/>
          <p:cNvSpPr/>
          <p:nvPr/>
        </p:nvSpPr>
        <p:spPr>
          <a:xfrm>
            <a:off x="7811618" y="4224556"/>
            <a:ext cx="3370733" cy="2299448"/>
          </a:xfrm>
          <a:prstGeom prst="snip2Same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970743" y="4589450"/>
            <a:ext cx="3052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группа на базе МОЦ, РМЦ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8965825" y="3284242"/>
            <a:ext cx="1062318" cy="61856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fsd.kopilkaurokov.ru/up/html/2019/12/16/k_5df770f58c6c8/53220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601" y="30958"/>
            <a:ext cx="4029634" cy="27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2996" y="2683969"/>
            <a:ext cx="3307976" cy="378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Всеобщий доступ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11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3311691" y="3572769"/>
            <a:ext cx="8736971" cy="3120595"/>
          </a:xfrm>
          <a:prstGeom prst="rect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11691" y="164637"/>
            <a:ext cx="8736971" cy="3408131"/>
          </a:xfrm>
          <a:prstGeom prst="rect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30" name="Picture 6" descr="https://ds04.infourok.ru/uploads/ex/0fd1/0001e490-ab61233a/2/hello_html_m6eed9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919" y="164637"/>
            <a:ext cx="1353668" cy="11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339" y="1973443"/>
            <a:ext cx="2710320" cy="399440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муниципалитет</a:t>
            </a:r>
          </a:p>
        </p:txBody>
      </p:sp>
      <p:pic>
        <p:nvPicPr>
          <p:cNvPr id="1031" name="Picture 7" descr="C:\Users\Semyon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811" y="183457"/>
            <a:ext cx="1139727" cy="11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1520369" y="1397379"/>
            <a:ext cx="288032" cy="369696"/>
          </a:xfrm>
          <a:prstGeom prst="downArrow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339" y="2372884"/>
            <a:ext cx="2710320" cy="1248139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Реестр сертификатов</a:t>
            </a:r>
          </a:p>
          <a:p>
            <a:pPr algn="ctr"/>
            <a:endParaRPr lang="ru-RU" sz="1400" dirty="0">
              <a:solidFill>
                <a:prstClr val="black"/>
              </a:solidFill>
            </a:endParaRPr>
          </a:p>
          <a:p>
            <a:pPr algn="ctr"/>
            <a:r>
              <a:rPr lang="ru-RU" sz="1067" dirty="0">
                <a:solidFill>
                  <a:prstClr val="black"/>
                </a:solidFill>
              </a:rPr>
              <a:t>1. Сидоров Сидор Сидорович</a:t>
            </a:r>
          </a:p>
          <a:p>
            <a:pPr algn="ctr"/>
            <a:r>
              <a:rPr lang="ru-RU" sz="1067" dirty="0">
                <a:solidFill>
                  <a:prstClr val="black"/>
                </a:solidFill>
              </a:rPr>
              <a:t>2. Петрова Анна Петровна</a:t>
            </a:r>
          </a:p>
          <a:p>
            <a:pPr algn="ctr"/>
            <a:r>
              <a:rPr lang="ru-RU" sz="1067" dirty="0">
                <a:solidFill>
                  <a:prstClr val="black"/>
                </a:solidFill>
              </a:rPr>
              <a:t>…</a:t>
            </a:r>
          </a:p>
          <a:p>
            <a:pPr algn="ctr"/>
            <a:r>
              <a:rPr lang="ru-RU" sz="1067" dirty="0">
                <a:solidFill>
                  <a:prstClr val="black"/>
                </a:solidFill>
              </a:rPr>
              <a:t>870. Васечкин Леонид </a:t>
            </a:r>
            <a:r>
              <a:rPr lang="ru-RU" sz="1067" dirty="0" err="1">
                <a:solidFill>
                  <a:prstClr val="black"/>
                </a:solidFill>
              </a:rPr>
              <a:t>Карпович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605" y="3662437"/>
            <a:ext cx="191110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67" dirty="0">
                <a:solidFill>
                  <a:prstClr val="black"/>
                </a:solidFill>
              </a:rPr>
              <a:t>+ 871. Иванов Иван Иванович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9225" y="4485117"/>
            <a:ext cx="2710320" cy="384043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РМЦ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3339" y="4869160"/>
            <a:ext cx="2710320" cy="1344149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Реестр сертификатов</a:t>
            </a:r>
          </a:p>
          <a:p>
            <a:pPr algn="ctr"/>
            <a:endParaRPr lang="ru-RU" sz="1400" dirty="0">
              <a:solidFill>
                <a:prstClr val="black"/>
              </a:solidFill>
            </a:endParaRPr>
          </a:p>
          <a:p>
            <a:pPr algn="just"/>
            <a:r>
              <a:rPr lang="ru-RU" sz="1067" dirty="0">
                <a:solidFill>
                  <a:prstClr val="black"/>
                </a:solidFill>
              </a:rPr>
              <a:t>1. Зеленый Виктор Павлович</a:t>
            </a:r>
          </a:p>
          <a:p>
            <a:pPr algn="just"/>
            <a:r>
              <a:rPr lang="ru-RU" sz="1067" dirty="0">
                <a:solidFill>
                  <a:prstClr val="black"/>
                </a:solidFill>
              </a:rPr>
              <a:t>2. </a:t>
            </a:r>
            <a:r>
              <a:rPr lang="ru-RU" sz="1067" dirty="0" err="1">
                <a:solidFill>
                  <a:prstClr val="black"/>
                </a:solidFill>
              </a:rPr>
              <a:t>Лапова</a:t>
            </a:r>
            <a:r>
              <a:rPr lang="ru-RU" sz="1067" dirty="0">
                <a:solidFill>
                  <a:prstClr val="black"/>
                </a:solidFill>
              </a:rPr>
              <a:t> Анастасия Семёновна</a:t>
            </a:r>
          </a:p>
          <a:p>
            <a:pPr algn="ctr"/>
            <a:r>
              <a:rPr lang="ru-RU" sz="1067" dirty="0">
                <a:solidFill>
                  <a:prstClr val="black"/>
                </a:solidFill>
              </a:rPr>
              <a:t>…</a:t>
            </a:r>
          </a:p>
          <a:p>
            <a:pPr algn="just"/>
            <a:r>
              <a:rPr lang="ru-RU" sz="1067" dirty="0">
                <a:solidFill>
                  <a:prstClr val="black"/>
                </a:solidFill>
              </a:rPr>
              <a:t>16574. </a:t>
            </a:r>
            <a:r>
              <a:rPr lang="ru-RU" sz="1067" dirty="0" err="1">
                <a:solidFill>
                  <a:prstClr val="black"/>
                </a:solidFill>
              </a:rPr>
              <a:t>Труднов</a:t>
            </a:r>
            <a:r>
              <a:rPr lang="ru-RU" sz="1067" dirty="0">
                <a:solidFill>
                  <a:prstClr val="black"/>
                </a:solidFill>
              </a:rPr>
              <a:t> Афанасий Вениаминович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383" y="6263037"/>
            <a:ext cx="28441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>
                <a:solidFill>
                  <a:prstClr val="black"/>
                </a:solidFill>
              </a:rPr>
              <a:t>+ 16575. Иванов Иван Иванович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1524483" y="4011989"/>
            <a:ext cx="288032" cy="369696"/>
          </a:xfrm>
          <a:prstGeom prst="downArrow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69816" y="1412776"/>
            <a:ext cx="2710320" cy="399440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Реестр программ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69816" y="1823304"/>
            <a:ext cx="2710320" cy="1749464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33" dirty="0">
                <a:solidFill>
                  <a:prstClr val="black"/>
                </a:solidFill>
              </a:rPr>
              <a:t>Программы, обеспечение которых осуществлено за счет уже распределенных бюджетных ассигнований бюджетов (различного уровня)</a:t>
            </a:r>
          </a:p>
          <a:p>
            <a:pPr algn="ctr"/>
            <a:r>
              <a:rPr lang="ru-RU" sz="1333" i="1" dirty="0">
                <a:solidFill>
                  <a:srgbClr val="7030A0"/>
                </a:solidFill>
              </a:rPr>
              <a:t>ограниченное число мест для зачисления (квота)/любое число используемых сертификатов</a:t>
            </a:r>
            <a:endParaRPr lang="ru-RU" sz="933" i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69816" y="3572768"/>
            <a:ext cx="2710320" cy="1584424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33" dirty="0">
                <a:solidFill>
                  <a:prstClr val="black"/>
                </a:solidFill>
              </a:rPr>
              <a:t>Программы, предлагаемые дополнительно к муниципальным (государственным заданий)</a:t>
            </a:r>
          </a:p>
          <a:p>
            <a:pPr algn="ctr"/>
            <a:r>
              <a:rPr lang="ru-RU" sz="1333" i="1" dirty="0">
                <a:solidFill>
                  <a:srgbClr val="7030A0"/>
                </a:solidFill>
              </a:rPr>
              <a:t>ограниченное число используемых сертификатов/любое число мест</a:t>
            </a:r>
            <a:endParaRPr lang="ru-RU" sz="933" i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22211" y="2158692"/>
            <a:ext cx="1750213" cy="1162616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муниципальные учреждения, государственные учреждения</a:t>
            </a:r>
          </a:p>
        </p:txBody>
      </p:sp>
      <p:sp>
        <p:nvSpPr>
          <p:cNvPr id="22" name="Стрелка вниз 21"/>
          <p:cNvSpPr/>
          <p:nvPr/>
        </p:nvSpPr>
        <p:spPr>
          <a:xfrm rot="5400000">
            <a:off x="6467068" y="2566430"/>
            <a:ext cx="288032" cy="443756"/>
          </a:xfrm>
          <a:prstGeom prst="downArrow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 rot="2855416">
            <a:off x="6410708" y="3400922"/>
            <a:ext cx="288032" cy="443756"/>
          </a:xfrm>
          <a:prstGeom prst="downArrow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22211" y="3878771"/>
            <a:ext cx="1750213" cy="798368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негосударственные организации и ИП</a:t>
            </a:r>
          </a:p>
        </p:txBody>
      </p:sp>
      <p:sp>
        <p:nvSpPr>
          <p:cNvPr id="26" name="Стрелка вниз 25"/>
          <p:cNvSpPr/>
          <p:nvPr/>
        </p:nvSpPr>
        <p:spPr>
          <a:xfrm rot="5400000">
            <a:off x="6480604" y="4056081"/>
            <a:ext cx="288032" cy="443756"/>
          </a:xfrm>
          <a:prstGeom prst="downArrow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6552" y="183455"/>
            <a:ext cx="0" cy="6509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9744405" y="2249634"/>
            <a:ext cx="1440160" cy="1071676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прямые бюджетные ассигнования</a:t>
            </a:r>
          </a:p>
        </p:txBody>
      </p:sp>
      <p:sp>
        <p:nvSpPr>
          <p:cNvPr id="30" name="Стрелка вниз 29"/>
          <p:cNvSpPr/>
          <p:nvPr/>
        </p:nvSpPr>
        <p:spPr>
          <a:xfrm rot="5400000">
            <a:off x="9118428" y="2566431"/>
            <a:ext cx="288032" cy="443756"/>
          </a:xfrm>
          <a:prstGeom prst="downArrow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pic>
        <p:nvPicPr>
          <p:cNvPr id="1033" name="Picture 9" descr="http://img0.liveinternet.ru/images/attach/c/8/125/929/125929280_1moneybags601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7668" y="3622797"/>
            <a:ext cx="817955" cy="106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трелка вниз 33"/>
          <p:cNvSpPr/>
          <p:nvPr/>
        </p:nvSpPr>
        <p:spPr>
          <a:xfrm rot="5400000">
            <a:off x="9118428" y="4056083"/>
            <a:ext cx="288032" cy="443756"/>
          </a:xfrm>
          <a:prstGeom prst="downArrow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6200000">
            <a:off x="5821881" y="669490"/>
            <a:ext cx="288032" cy="443756"/>
          </a:xfrm>
          <a:prstGeom prst="downArrow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81227" y="404664"/>
            <a:ext cx="1627008" cy="973403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программа из реестра бюджетных программ</a:t>
            </a:r>
          </a:p>
        </p:txBody>
      </p:sp>
      <p:sp>
        <p:nvSpPr>
          <p:cNvPr id="27" name="Двойная стрелка влево/вправо 26"/>
          <p:cNvSpPr/>
          <p:nvPr/>
        </p:nvSpPr>
        <p:spPr>
          <a:xfrm>
            <a:off x="8784299" y="720077"/>
            <a:ext cx="694960" cy="323305"/>
          </a:xfrm>
          <a:prstGeom prst="leftRightArrow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000712" y="638875"/>
            <a:ext cx="1104123" cy="504980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РМЦ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62613" y="183455"/>
            <a:ext cx="2465034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prstClr val="black"/>
                </a:solidFill>
              </a:rPr>
              <a:t>персонифицированный учёт</a:t>
            </a:r>
          </a:p>
        </p:txBody>
      </p:sp>
      <p:pic>
        <p:nvPicPr>
          <p:cNvPr id="43" name="Picture 7" descr="C:\Users\Semyon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5115" y="5260061"/>
            <a:ext cx="1139727" cy="11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Стрелка вниз 43"/>
          <p:cNvSpPr/>
          <p:nvPr/>
        </p:nvSpPr>
        <p:spPr>
          <a:xfrm rot="16200000">
            <a:off x="5821881" y="5703397"/>
            <a:ext cx="288032" cy="443756"/>
          </a:xfrm>
          <a:prstGeom prst="downArrow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1227" y="5438569"/>
            <a:ext cx="1627008" cy="973403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программа из реестра программ по ПФ</a:t>
            </a:r>
          </a:p>
        </p:txBody>
      </p:sp>
      <p:sp>
        <p:nvSpPr>
          <p:cNvPr id="46" name="Двойная стрелка влево/вправо 45"/>
          <p:cNvSpPr/>
          <p:nvPr/>
        </p:nvSpPr>
        <p:spPr>
          <a:xfrm>
            <a:off x="8857424" y="5753984"/>
            <a:ext cx="694960" cy="323305"/>
          </a:xfrm>
          <a:prstGeom prst="leftRightArrow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000117" y="5672783"/>
            <a:ext cx="1104123" cy="504980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РМЦ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26675" y="6273427"/>
            <a:ext cx="345799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prstClr val="black"/>
                </a:solidFill>
              </a:rPr>
              <a:t>персонифицированное финансирование</a:t>
            </a:r>
          </a:p>
        </p:txBody>
      </p:sp>
      <p:sp>
        <p:nvSpPr>
          <p:cNvPr id="50" name="Стрелка вниз 49"/>
          <p:cNvSpPr/>
          <p:nvPr/>
        </p:nvSpPr>
        <p:spPr>
          <a:xfrm rot="10800000">
            <a:off x="10402628" y="4964298"/>
            <a:ext cx="288032" cy="443756"/>
          </a:xfrm>
          <a:prstGeom prst="downArrow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51" name="Стрелка вниз 50"/>
          <p:cNvSpPr/>
          <p:nvPr/>
        </p:nvSpPr>
        <p:spPr>
          <a:xfrm rot="7597198">
            <a:off x="9160537" y="3347371"/>
            <a:ext cx="288032" cy="443756"/>
          </a:xfrm>
          <a:prstGeom prst="downArrow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3878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8" grpId="0" animBg="1"/>
      <p:bldP spid="4" grpId="0" animBg="1"/>
      <p:bldP spid="5" grpId="0" animBg="1"/>
      <p:bldP spid="10" grpId="0" animBg="1"/>
      <p:bldP spid="6" grpId="0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4" grpId="0" animBg="1"/>
      <p:bldP spid="35" grpId="0" animBg="1"/>
      <p:bldP spid="37" grpId="0" animBg="1"/>
      <p:bldP spid="27" grpId="0" animBg="1"/>
      <p:bldP spid="39" grpId="0" animBg="1"/>
      <p:bldP spid="32" grpId="0"/>
      <p:bldP spid="44" grpId="0" animBg="1"/>
      <p:bldP spid="45" grpId="0" animBg="1"/>
      <p:bldP spid="46" grpId="0" animBg="1"/>
      <p:bldP spid="47" grpId="0" animBg="1"/>
      <p:bldP spid="49" grpId="0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540" r="7144"/>
          <a:stretch/>
        </p:blipFill>
        <p:spPr>
          <a:xfrm>
            <a:off x="-1" y="0"/>
            <a:ext cx="12162543" cy="673697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069631" y="201707"/>
            <a:ext cx="2568388" cy="25818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9638019" y="806825"/>
            <a:ext cx="1993687" cy="17481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99294" y="201707"/>
            <a:ext cx="17346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6608" y="400308"/>
            <a:ext cx="391309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инструкции и прошедшие </a:t>
            </a:r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здесь 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333166" y="1250577"/>
            <a:ext cx="750953" cy="26894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90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9044" y="2967335"/>
            <a:ext cx="7733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Благодарю за внимание!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213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7.9|1.4|14.4|2.2|4.3|11.4|14.3|6.1|5.4|35.7|4.4|10.4|34.5|8.5|6.4|31.1|16.6|2.3|2.6|6.5|11.9|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270</Words>
  <Application>Microsoft Office PowerPoint</Application>
  <PresentationFormat>Произвольный</PresentationFormat>
  <Paragraphs>55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Тема Office</vt:lpstr>
      <vt:lpstr>Office Theme</vt:lpstr>
      <vt:lpstr>3_Тема Office</vt:lpstr>
      <vt:lpstr>4_Тема Office</vt:lpstr>
      <vt:lpstr>19_Тема Office</vt:lpstr>
      <vt:lpstr>1_Тема Office</vt:lpstr>
      <vt:lpstr>Слайд 1</vt:lpstr>
      <vt:lpstr>Слайд 2</vt:lpstr>
      <vt:lpstr>АИС «ПФДО» (НАВИГАТОР)</vt:lpstr>
      <vt:lpstr>Слайд 4</vt:lpstr>
      <vt:lpstr>Портал сопровождения внедрения персонифицированного дополнительного образования на 02.09.2021г.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Acer</cp:lastModifiedBy>
  <cp:revision>29</cp:revision>
  <dcterms:created xsi:type="dcterms:W3CDTF">2021-04-01T10:30:21Z</dcterms:created>
  <dcterms:modified xsi:type="dcterms:W3CDTF">2023-04-06T14:54:55Z</dcterms:modified>
</cp:coreProperties>
</file>