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3"/>
  </p:notesMasterIdLst>
  <p:sldIdLst>
    <p:sldId id="256" r:id="rId2"/>
    <p:sldId id="257" r:id="rId3"/>
    <p:sldId id="282" r:id="rId4"/>
    <p:sldId id="258" r:id="rId5"/>
    <p:sldId id="259" r:id="rId6"/>
    <p:sldId id="283" r:id="rId7"/>
    <p:sldId id="260" r:id="rId8"/>
    <p:sldId id="262" r:id="rId9"/>
    <p:sldId id="303" r:id="rId10"/>
    <p:sldId id="261" r:id="rId11"/>
    <p:sldId id="419" r:id="rId12"/>
    <p:sldId id="423" r:id="rId13"/>
    <p:sldId id="263" r:id="rId14"/>
    <p:sldId id="264" r:id="rId15"/>
    <p:sldId id="436" r:id="rId16"/>
    <p:sldId id="266" r:id="rId17"/>
    <p:sldId id="267" r:id="rId18"/>
    <p:sldId id="269" r:id="rId19"/>
    <p:sldId id="437" r:id="rId20"/>
    <p:sldId id="438" r:id="rId21"/>
    <p:sldId id="297" r:id="rId22"/>
    <p:sldId id="433" r:id="rId23"/>
    <p:sldId id="271" r:id="rId24"/>
    <p:sldId id="272" r:id="rId25"/>
    <p:sldId id="276" r:id="rId26"/>
    <p:sldId id="298" r:id="rId27"/>
    <p:sldId id="275" r:id="rId28"/>
    <p:sldId id="300" r:id="rId29"/>
    <p:sldId id="299" r:id="rId30"/>
    <p:sldId id="293" r:id="rId31"/>
    <p:sldId id="302" r:id="rId32"/>
    <p:sldId id="425" r:id="rId33"/>
    <p:sldId id="422" r:id="rId34"/>
    <p:sldId id="304" r:id="rId35"/>
    <p:sldId id="273" r:id="rId36"/>
    <p:sldId id="426" r:id="rId37"/>
    <p:sldId id="435" r:id="rId38"/>
    <p:sldId id="330" r:id="rId39"/>
    <p:sldId id="427" r:id="rId40"/>
    <p:sldId id="428" r:id="rId41"/>
    <p:sldId id="429" r:id="rId42"/>
    <p:sldId id="430" r:id="rId43"/>
    <p:sldId id="431" r:id="rId44"/>
    <p:sldId id="432" r:id="rId45"/>
    <p:sldId id="279" r:id="rId46"/>
    <p:sldId id="420" r:id="rId47"/>
    <p:sldId id="421" r:id="rId48"/>
    <p:sldId id="291" r:id="rId49"/>
    <p:sldId id="434" r:id="rId50"/>
    <p:sldId id="280" r:id="rId51"/>
    <p:sldId id="281" r:id="rId52"/>
    <p:sldId id="284" r:id="rId53"/>
    <p:sldId id="285" r:id="rId54"/>
    <p:sldId id="286" r:id="rId55"/>
    <p:sldId id="287" r:id="rId56"/>
    <p:sldId id="288" r:id="rId57"/>
    <p:sldId id="306" r:id="rId58"/>
    <p:sldId id="307" r:id="rId59"/>
    <p:sldId id="439" r:id="rId60"/>
    <p:sldId id="290" r:id="rId61"/>
    <p:sldId id="305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29735E3-0341-4C76-AB24-76539CD73B04}">
          <p14:sldIdLst>
            <p14:sldId id="256"/>
            <p14:sldId id="257"/>
            <p14:sldId id="282"/>
            <p14:sldId id="258"/>
            <p14:sldId id="259"/>
            <p14:sldId id="283"/>
            <p14:sldId id="260"/>
            <p14:sldId id="262"/>
            <p14:sldId id="303"/>
            <p14:sldId id="261"/>
            <p14:sldId id="419"/>
            <p14:sldId id="423"/>
            <p14:sldId id="263"/>
            <p14:sldId id="264"/>
            <p14:sldId id="436"/>
            <p14:sldId id="266"/>
            <p14:sldId id="267"/>
            <p14:sldId id="269"/>
            <p14:sldId id="437"/>
            <p14:sldId id="438"/>
            <p14:sldId id="297"/>
            <p14:sldId id="433"/>
            <p14:sldId id="271"/>
            <p14:sldId id="272"/>
            <p14:sldId id="276"/>
            <p14:sldId id="298"/>
            <p14:sldId id="275"/>
            <p14:sldId id="300"/>
            <p14:sldId id="299"/>
            <p14:sldId id="293"/>
            <p14:sldId id="302"/>
            <p14:sldId id="425"/>
            <p14:sldId id="422"/>
            <p14:sldId id="304"/>
            <p14:sldId id="273"/>
            <p14:sldId id="426"/>
            <p14:sldId id="435"/>
            <p14:sldId id="330"/>
            <p14:sldId id="427"/>
            <p14:sldId id="428"/>
            <p14:sldId id="429"/>
            <p14:sldId id="430"/>
            <p14:sldId id="431"/>
            <p14:sldId id="432"/>
            <p14:sldId id="279"/>
            <p14:sldId id="420"/>
            <p14:sldId id="421"/>
            <p14:sldId id="291"/>
            <p14:sldId id="434"/>
            <p14:sldId id="280"/>
            <p14:sldId id="281"/>
            <p14:sldId id="284"/>
            <p14:sldId id="285"/>
            <p14:sldId id="286"/>
            <p14:sldId id="287"/>
            <p14:sldId id="288"/>
            <p14:sldId id="306"/>
            <p14:sldId id="307"/>
            <p14:sldId id="439"/>
            <p14:sldId id="290"/>
            <p14:sldId id="30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118" autoAdjust="0"/>
    <p:restoredTop sz="94660"/>
  </p:normalViewPr>
  <p:slideViewPr>
    <p:cSldViewPr snapToGrid="0">
      <p:cViewPr varScale="1">
        <p:scale>
          <a:sx n="99" d="100"/>
          <a:sy n="99" d="100"/>
        </p:scale>
        <p:origin x="-91" y="-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8A990-C0DB-4009-BABA-45AAD495ABF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F6009-45E0-43A3-B770-9A37E74EF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88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F6009-45E0-43A3-B770-9A37E74EFA4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77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53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83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675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228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770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727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819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179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589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37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672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09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666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649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99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619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21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CA6F25-EE2A-4198-B84B-8672ADDA8185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CA5375-989F-4495-8CEF-8D6433F9D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16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0057" y="1293223"/>
            <a:ext cx="8046720" cy="427155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Требования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к структуре оформления дополнительных 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общеобразовательных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общеразвивающих программ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800" dirty="0" smtClean="0">
                <a:solidFill>
                  <a:srgbClr val="FF0000"/>
                </a:solidFill>
              </a:rPr>
              <a:t>(далее - ДООП)</a:t>
            </a:r>
            <a:br>
              <a:rPr lang="ru-RU" sz="3800" dirty="0" smtClean="0">
                <a:solidFill>
                  <a:srgbClr val="FF0000"/>
                </a:solidFill>
              </a:rPr>
            </a:br>
            <a:endParaRPr lang="ru-RU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1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770" y="1703539"/>
            <a:ext cx="3820438" cy="335697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Титульный лист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страница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предваряющая текст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ДООП,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источник идентификационной информации документа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551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3041" y="0"/>
            <a:ext cx="5874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4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637" y="757646"/>
            <a:ext cx="3820438" cy="40677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ОБОРОТНАЯ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СТОРОНА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Титульного листа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8207" y="901338"/>
            <a:ext cx="56170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Запись </a:t>
            </a:r>
            <a:r>
              <a:rPr lang="ru-RU" sz="3000" dirty="0"/>
              <a:t>о проведении </a:t>
            </a:r>
            <a:endParaRPr lang="ru-RU" sz="3000" dirty="0" smtClean="0"/>
          </a:p>
          <a:p>
            <a:pPr algn="ctr"/>
            <a:r>
              <a:rPr lang="ru-RU" sz="3000" dirty="0" smtClean="0"/>
              <a:t>внутренней </a:t>
            </a:r>
            <a:r>
              <a:rPr lang="ru-RU" sz="3000" dirty="0"/>
              <a:t>экспертизы </a:t>
            </a:r>
            <a:endParaRPr lang="ru-RU" sz="3000" dirty="0" smtClean="0"/>
          </a:p>
          <a:p>
            <a:pPr algn="ctr"/>
            <a:r>
              <a:rPr lang="ru-RU" sz="3000" dirty="0" smtClean="0"/>
              <a:t>(</a:t>
            </a:r>
            <a:r>
              <a:rPr lang="ru-RU" sz="3000" dirty="0"/>
              <a:t>показывает, кто из ответственных лиц учреждения дополнительного образования, образовательной организации Республики Тыва, реализующей ДООП проверил ДООП и направил её на рассмотрение педагогического (</a:t>
            </a:r>
            <a:r>
              <a:rPr lang="ru-RU" sz="3000" dirty="0" smtClean="0"/>
              <a:t>методического)совета)).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10254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769" y="2168434"/>
            <a:ext cx="10225533" cy="257338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РАЗДЕЛ 1.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Комплекс основных характеристик ДООП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9384" y="1103051"/>
            <a:ext cx="56170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2548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67" y="543720"/>
            <a:ext cx="11073008" cy="9343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1.1. Пояснительная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записка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Этот раздел направлен на отражение общей характеристики ДООП</a:t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3018" y="1478071"/>
            <a:ext cx="7289074" cy="49477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•	</a:t>
            </a:r>
            <a:r>
              <a:rPr lang="ru-RU" sz="2600" dirty="0" smtClean="0">
                <a:solidFill>
                  <a:schemeClr val="tx1"/>
                </a:solidFill>
              </a:rPr>
              <a:t>направленность ДООП;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•	актуальность ДООП;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•	отличительные особенности;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•	адресат ДООП;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•	объем ДООП; </a:t>
            </a:r>
          </a:p>
          <a:p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 формы обучения;</a:t>
            </a:r>
          </a:p>
          <a:p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 уровень ДООП;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•	особенности реализации образовательного процесса: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- формы реализации ДООП;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- организационные формы обучения;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- режим занятий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0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803" y="704678"/>
            <a:ext cx="9601196" cy="8705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1.1 Пояснительная записка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Направленность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4194" y="1836493"/>
            <a:ext cx="8895805" cy="38981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000" dirty="0"/>
              <a:t>техническая;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художественная;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физкультурно-спортивная;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туристско-краеведческая;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социально-гуманитарная;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естественнонаучная.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41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803" y="704678"/>
            <a:ext cx="9601196" cy="8705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1.1. Пояснительная записка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Актуальность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4194" y="1836493"/>
            <a:ext cx="8895805" cy="472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Может базироваться на: </a:t>
            </a:r>
          </a:p>
          <a:p>
            <a:pPr marL="0" indent="0">
              <a:buNone/>
            </a:pPr>
            <a:r>
              <a:rPr lang="ru-RU" dirty="0" smtClean="0"/>
              <a:t>•	анализе социальных проблем; </a:t>
            </a:r>
          </a:p>
          <a:p>
            <a:pPr marL="0" indent="0">
              <a:buNone/>
            </a:pPr>
            <a:r>
              <a:rPr lang="ru-RU" dirty="0" smtClean="0"/>
              <a:t>•	материалах научных исследований; </a:t>
            </a:r>
          </a:p>
          <a:p>
            <a:pPr marL="0" indent="0">
              <a:buNone/>
            </a:pPr>
            <a:r>
              <a:rPr lang="ru-RU" dirty="0" smtClean="0"/>
              <a:t>•	анализе педагогического опыта; </a:t>
            </a:r>
          </a:p>
          <a:p>
            <a:pPr marL="0" indent="0">
              <a:buNone/>
            </a:pPr>
            <a:r>
              <a:rPr lang="ru-RU" dirty="0" smtClean="0"/>
              <a:t>•	анализе детского или родительского спроса; </a:t>
            </a:r>
          </a:p>
          <a:p>
            <a:pPr marL="0" indent="0">
              <a:buNone/>
            </a:pPr>
            <a:r>
              <a:rPr lang="ru-RU" dirty="0" smtClean="0"/>
              <a:t>•	современных требованиях модернизации системы образования; </a:t>
            </a:r>
          </a:p>
          <a:p>
            <a:pPr marL="0" indent="0">
              <a:buNone/>
            </a:pPr>
            <a:r>
              <a:rPr lang="ru-RU" dirty="0" smtClean="0"/>
              <a:t>•	потенциале образовательного учреждения; </a:t>
            </a:r>
          </a:p>
          <a:p>
            <a:pPr marL="0" indent="0">
              <a:buNone/>
            </a:pPr>
            <a:r>
              <a:rPr lang="ru-RU" dirty="0" smtClean="0"/>
              <a:t>•	социальном заказе.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65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772" y="642049"/>
            <a:ext cx="11022903" cy="12526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1.1. Пояснительная записка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Отличительные особенности</a:t>
            </a:r>
            <a:r>
              <a:rPr lang="ru-RU" sz="3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800" dirty="0" smtClean="0">
                <a:solidFill>
                  <a:schemeClr val="accent5">
                    <a:lumMod val="50000"/>
                  </a:schemeClr>
                </a:solidFill>
              </a:rPr>
              <a:t>указываются</a:t>
            </a:r>
            <a:r>
              <a:rPr lang="ru-RU" sz="3800" dirty="0">
                <a:solidFill>
                  <a:schemeClr val="accent5">
                    <a:lumMod val="50000"/>
                  </a:schemeClr>
                </a:solidFill>
              </a:rPr>
              <a:t>, если: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7527" y="2012754"/>
            <a:ext cx="9915394" cy="44091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конкретная ДООП чем-то отличается от уже существующих (следует описать наличие предшествующих аналогичных ДООП и отличие данной ДООП от ДООП других авторов, чей опыт использован и обобщён); </a:t>
            </a:r>
          </a:p>
          <a:p>
            <a:r>
              <a:rPr lang="ru-RU" dirty="0" smtClean="0"/>
              <a:t>в ДООП представлено иное решение проблем дополнительного образования; </a:t>
            </a:r>
          </a:p>
          <a:p>
            <a:r>
              <a:rPr lang="ru-RU" dirty="0" smtClean="0"/>
              <a:t>использование технологий и методик преподавания, которые в ДООП по данному виду творчества не применялись ранее или использовались в другом качестве; </a:t>
            </a:r>
          </a:p>
          <a:p>
            <a:r>
              <a:rPr lang="ru-RU" dirty="0" smtClean="0"/>
              <a:t>есть нововведения в формах диагностики и подведения итогов реализации ДООП и т.д.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76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363169"/>
            <a:ext cx="9601196" cy="14765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1.1. Пояснительная записка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Адресат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9037" y="1839714"/>
            <a:ext cx="9193057" cy="453495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Указать возраст обучающихся. </a:t>
            </a:r>
          </a:p>
          <a:p>
            <a:r>
              <a:rPr lang="ru-RU" sz="4000" dirty="0" smtClean="0"/>
              <a:t>Кратко описать  возрастные особенности данной возрастной группы. </a:t>
            </a:r>
          </a:p>
          <a:p>
            <a:r>
              <a:rPr lang="ru-RU" sz="4000" dirty="0" smtClean="0"/>
              <a:t>Описать медико-психолого-педагогические характеристики.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1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776" y="3749040"/>
            <a:ext cx="10205491" cy="1649678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29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-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4583" y="863478"/>
            <a:ext cx="1082910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1.1. Пояснительная записка</a:t>
            </a:r>
          </a:p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Объем ДООП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срок освоения</a:t>
            </a:r>
          </a:p>
          <a:p>
            <a:pPr algn="ctr"/>
            <a:endParaRPr lang="ru-RU" sz="4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200" dirty="0" smtClean="0"/>
              <a:t>Общее количество учебных часов, запланированных на весь период обучения;</a:t>
            </a:r>
          </a:p>
          <a:p>
            <a:pPr algn="ctr"/>
            <a:endParaRPr lang="ru-RU" sz="4200" dirty="0" smtClean="0"/>
          </a:p>
          <a:p>
            <a:pPr algn="ctr"/>
            <a:r>
              <a:rPr lang="ru-RU" sz="4200" dirty="0" smtClean="0"/>
              <a:t>объем модулей  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xmlns="" val="8052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73041"/>
            <a:ext cx="10360068" cy="3256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4216" y="432404"/>
            <a:ext cx="1022991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1.1. Пояснительная записка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Фомы обучения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/образовательные форматы/</a:t>
            </a:r>
          </a:p>
          <a:p>
            <a:r>
              <a:rPr lang="ru-RU" sz="2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лабораторная </a:t>
            </a: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работа/эксперимент;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исследовательская работа; 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тренинг решения задач; 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проблемная дискуссия /лекция; 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проектная сессия – наставническое /</a:t>
            </a:r>
            <a:r>
              <a:rPr lang="ru-RU" sz="2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тьюторское/сопровождение</a:t>
            </a: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; 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практикумы по… (моделированию, конструированию, картированию, -  прогнозированию, проектированию и т.д.);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</a:t>
            </a:r>
            <a:r>
              <a:rPr lang="ru-RU" sz="2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деловая/ролевая/имитационная игра</a:t>
            </a: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; 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конкурсы/соревнования/олимпиады и т.д</a:t>
            </a:r>
            <a:r>
              <a:rPr lang="ru-RU" sz="2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.</a:t>
            </a:r>
            <a:endParaRPr lang="ru-RU" sz="3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32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671" y="588723"/>
            <a:ext cx="11148165" cy="8517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Нормативно-правовое обеспечение сферы дополнительного образования 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221" y="1671438"/>
            <a:ext cx="10690268" cy="48362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Федеральный </a:t>
            </a:r>
            <a:r>
              <a:rPr lang="ru-RU" b="1" dirty="0"/>
              <a:t>уровень: </a:t>
            </a:r>
            <a:endParaRPr lang="ru-RU" dirty="0"/>
          </a:p>
          <a:p>
            <a:r>
              <a:rPr lang="ru-RU" dirty="0" smtClean="0"/>
              <a:t>Закон </a:t>
            </a:r>
            <a:r>
              <a:rPr lang="ru-RU" dirty="0"/>
              <a:t>Российской Федерации от 29.12.2012 № 273-ФЗ «Об образовании в </a:t>
            </a:r>
            <a:r>
              <a:rPr lang="ru-RU" dirty="0" smtClean="0"/>
              <a:t>Российской </a:t>
            </a:r>
            <a:r>
              <a:rPr lang="ru-RU" dirty="0"/>
              <a:t>Федерации» (с изменениями);  </a:t>
            </a:r>
          </a:p>
          <a:p>
            <a:r>
              <a:rPr lang="ru-RU" dirty="0" smtClean="0"/>
              <a:t>Распоряжение </a:t>
            </a:r>
            <a:r>
              <a:rPr lang="ru-RU" dirty="0"/>
              <a:t>Правительства Российской Федерации от 04.09.2014 № 1726-р  </a:t>
            </a:r>
          </a:p>
          <a:p>
            <a:r>
              <a:rPr lang="ru-RU" dirty="0"/>
              <a:t>«Концепция развития дополнительного образования детей»; </a:t>
            </a:r>
          </a:p>
          <a:p>
            <a:r>
              <a:rPr lang="ru-RU" dirty="0" smtClean="0"/>
              <a:t>Приказ </a:t>
            </a:r>
            <a:r>
              <a:rPr lang="ru-RU" dirty="0"/>
              <a:t>Министерства просвещения РФ от 9 ноября 2018 г. N 196 «Об утверждении </a:t>
            </a:r>
            <a:r>
              <a:rPr lang="ru-RU" dirty="0" smtClean="0"/>
              <a:t>Порядка </a:t>
            </a:r>
            <a:r>
              <a:rPr lang="ru-RU" dirty="0"/>
              <a:t>организации и осуществления образовательной деятельности  по дополнительным общеобразовательным программам» (с изменениями от 30.09.2020). </a:t>
            </a:r>
          </a:p>
          <a:p>
            <a:r>
              <a:rPr lang="ru-RU" dirty="0" smtClean="0"/>
              <a:t>Письмо </a:t>
            </a:r>
            <a:r>
              <a:rPr lang="ru-RU" dirty="0" err="1"/>
              <a:t>Минобрнауки</a:t>
            </a:r>
            <a:r>
              <a:rPr lang="ru-RU" dirty="0"/>
              <a:t> России № 09-3242 от 18.11.2015 «О направлении информации» (вместе с «Методическими рекомендациями по проектированию дополнительных общеразвивающих программ (включая </a:t>
            </a:r>
            <a:r>
              <a:rPr lang="ru-RU" dirty="0" err="1"/>
              <a:t>разноуровневые</a:t>
            </a:r>
            <a:r>
              <a:rPr lang="ru-RU" dirty="0"/>
              <a:t> программы)». </a:t>
            </a:r>
            <a:endParaRPr lang="ru-RU" dirty="0" smtClean="0"/>
          </a:p>
          <a:p>
            <a:r>
              <a:rPr lang="ru-RU" dirty="0"/>
              <a:t>Приказ Министерства просвещения РФ от 3 сентября 2019 г. № 467 «Об утверждении Целевой модели развития систем дополнительного образования детей». </a:t>
            </a:r>
          </a:p>
        </p:txBody>
      </p:sp>
    </p:spTree>
    <p:extLst>
      <p:ext uri="{BB962C8B-B14F-4D97-AF65-F5344CB8AC3E}">
        <p14:creationId xmlns:p14="http://schemas.microsoft.com/office/powerpoint/2010/main" xmlns="" val="41049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73041"/>
            <a:ext cx="10360068" cy="3256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7701" y="834674"/>
            <a:ext cx="924637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1.1. Пояснительная записка</a:t>
            </a:r>
          </a:p>
          <a:p>
            <a:pPr algn="ctr"/>
            <a:r>
              <a:rPr lang="ru-RU" sz="5000" b="1" dirty="0" smtClean="0">
                <a:solidFill>
                  <a:schemeClr val="accent5">
                    <a:lumMod val="50000"/>
                  </a:schemeClr>
                </a:solidFill>
              </a:rPr>
              <a:t>Уровни освоения ДООП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800" dirty="0" smtClean="0"/>
              <a:t>Вводный;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800" dirty="0" smtClean="0"/>
              <a:t>Стартовый;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800" dirty="0" smtClean="0"/>
              <a:t>Базовый;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800" dirty="0" smtClean="0"/>
              <a:t>Углубленный (продвинутый) </a:t>
            </a:r>
          </a:p>
        </p:txBody>
      </p:sp>
    </p:spTree>
    <p:extLst>
      <p:ext uri="{BB962C8B-B14F-4D97-AF65-F5344CB8AC3E}">
        <p14:creationId xmlns:p14="http://schemas.microsoft.com/office/powerpoint/2010/main" xmlns="" val="10876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894643" cy="71684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0022051"/>
              </p:ext>
            </p:extLst>
          </p:nvPr>
        </p:nvGraphicFramePr>
        <p:xfrm>
          <a:off x="959556" y="593198"/>
          <a:ext cx="10374487" cy="5683718"/>
        </p:xfrm>
        <a:graphic>
          <a:graphicData uri="http://schemas.openxmlformats.org/drawingml/2006/table">
            <a:tbl>
              <a:tblPr/>
              <a:tblGrid>
                <a:gridCol w="1744455">
                  <a:extLst>
                    <a:ext uri="{9D8B030D-6E8A-4147-A177-3AD203B41FA5}">
                      <a16:colId xmlns:a16="http://schemas.microsoft.com/office/drawing/2014/main" xmlns="" val="2665204469"/>
                    </a:ext>
                  </a:extLst>
                </a:gridCol>
                <a:gridCol w="2403566">
                  <a:extLst>
                    <a:ext uri="{9D8B030D-6E8A-4147-A177-3AD203B41FA5}">
                      <a16:colId xmlns:a16="http://schemas.microsoft.com/office/drawing/2014/main" xmlns="" val="242030152"/>
                    </a:ext>
                  </a:extLst>
                </a:gridCol>
                <a:gridCol w="3107454">
                  <a:extLst>
                    <a:ext uri="{9D8B030D-6E8A-4147-A177-3AD203B41FA5}">
                      <a16:colId xmlns:a16="http://schemas.microsoft.com/office/drawing/2014/main" xmlns="" val="802398382"/>
                    </a:ext>
                  </a:extLst>
                </a:gridCol>
                <a:gridCol w="3119012">
                  <a:extLst>
                    <a:ext uri="{9D8B030D-6E8A-4147-A177-3AD203B41FA5}">
                      <a16:colId xmlns:a16="http://schemas.microsoft.com/office/drawing/2014/main" xmlns="" val="3799504837"/>
                    </a:ext>
                  </a:extLst>
                </a:gridCol>
              </a:tblGrid>
              <a:tr h="36805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3538917"/>
                  </a:ext>
                </a:extLst>
              </a:tr>
              <a:tr h="100557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Вводный</a:t>
                      </a:r>
                      <a:endParaRPr lang="ru-RU" sz="2000" u="sng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Приобщение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Отдельные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ЗУН/УУД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 компетенции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Освоение отдельных приемов, техник, практик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6142200"/>
                  </a:ext>
                </a:extLst>
              </a:tr>
              <a:tr h="110416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Стартовый</a:t>
                      </a:r>
                      <a:endParaRPr lang="ru-RU" sz="2000" u="sng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Ознакомление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Система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ЗУН/УУД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 компетенций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Освоение общих 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основных практик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видов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9167797"/>
                  </a:ext>
                </a:extLst>
              </a:tr>
              <a:tr h="110416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Базовый</a:t>
                      </a:r>
                      <a:endParaRPr lang="ru-RU" sz="2000" u="sng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Освоение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Система специализированных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ЗУН/УУД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 компетенции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Освоение определенного вида деятельности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0805919"/>
                  </a:ext>
                </a:extLst>
              </a:tr>
              <a:tr h="201114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Углубленный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(продвинутый)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Профессиональные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ЗУН/УУД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компетенции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Освоение специализированных способов деятельности профессионализация деятельности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1910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64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08" y="661825"/>
            <a:ext cx="10108473" cy="16764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1.1. Пояснительная записка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200" b="1" dirty="0" smtClean="0">
                <a:solidFill>
                  <a:schemeClr val="accent5">
                    <a:lumMod val="50000"/>
                  </a:schemeClr>
                </a:solidFill>
              </a:rPr>
              <a:t>Особенности реализации образовательного процесса</a:t>
            </a:r>
            <a:endParaRPr lang="ru-RU" sz="4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405" y="2377439"/>
            <a:ext cx="10073401" cy="361340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Формы реализации ДООП (традиционная или с использованием сетевого взаимодействия).</a:t>
            </a:r>
          </a:p>
          <a:p>
            <a:r>
              <a:rPr lang="ru-RU" sz="3200" dirty="0" smtClean="0"/>
              <a:t>Организационные формы обучения (групповые, индивидуальные, разновозрастные и т.п.).</a:t>
            </a:r>
          </a:p>
          <a:p>
            <a:r>
              <a:rPr lang="ru-RU" sz="3200" dirty="0" smtClean="0"/>
              <a:t>Режим занятий (периодичность и продолжительность занятий).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3494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875" y="537816"/>
            <a:ext cx="10384075" cy="1247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1.2. Цель и задачи ДООП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это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заранее предполагаемый результат образовательного процесса,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которому надо стремиться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7613" y="1929008"/>
            <a:ext cx="10128337" cy="4359055"/>
          </a:xfrm>
        </p:spPr>
        <p:txBody>
          <a:bodyPr/>
          <a:lstStyle/>
          <a:p>
            <a:r>
              <a:rPr lang="ru-RU" sz="3400" dirty="0" smtClean="0"/>
              <a:t>Цель должна быть конкретна. </a:t>
            </a:r>
          </a:p>
          <a:p>
            <a:r>
              <a:rPr lang="ru-RU" sz="3400" dirty="0" smtClean="0"/>
              <a:t>Результаты её достижимы и измеримы. </a:t>
            </a:r>
          </a:p>
          <a:p>
            <a:r>
              <a:rPr lang="ru-RU" sz="3400" u="sng" dirty="0" smtClean="0"/>
              <a:t>Цель формулируется через существительные</a:t>
            </a:r>
            <a:r>
              <a:rPr lang="ru-RU" sz="3400" dirty="0" smtClean="0"/>
              <a:t>: помощь, развитие, приобщение, воспитание, обучение, формирование, обеспечение, поддержка, расширение, углубление, знакомство, предоставление возможности и т.д.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6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1" y="543723"/>
            <a:ext cx="9601196" cy="82323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1.2. Цель и задачи ДООП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826" y="1547580"/>
            <a:ext cx="10228545" cy="4708165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/>
              <a:t>Задачи должны соответствовать цели. Они делятся на: </a:t>
            </a:r>
          </a:p>
          <a:p>
            <a:r>
              <a:rPr lang="ru-RU" sz="3900" b="1" dirty="0">
                <a:solidFill>
                  <a:schemeClr val="accent5">
                    <a:lumMod val="50000"/>
                  </a:schemeClr>
                </a:solidFill>
              </a:rPr>
              <a:t>Обучающие</a:t>
            </a:r>
            <a:r>
              <a:rPr lang="ru-RU" sz="3000" dirty="0"/>
              <a:t> (что узнают дети, освоив </a:t>
            </a:r>
            <a:r>
              <a:rPr lang="ru-RU" sz="3000" dirty="0" smtClean="0"/>
              <a:t>ДООП, </a:t>
            </a:r>
            <a:r>
              <a:rPr lang="ru-RU" sz="3000" dirty="0"/>
              <a:t>какие представления получат, чем овладеют, чему научатся)</a:t>
            </a:r>
          </a:p>
          <a:p>
            <a:r>
              <a:rPr lang="ru-RU" sz="3900" b="1" dirty="0">
                <a:solidFill>
                  <a:schemeClr val="accent5">
                    <a:lumMod val="50000"/>
                  </a:schemeClr>
                </a:solidFill>
              </a:rPr>
              <a:t>Воспитательные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dirty="0"/>
              <a:t>(ценностные ориентации, отношения, личностные качества, которые будут сформированы)</a:t>
            </a:r>
          </a:p>
          <a:p>
            <a:r>
              <a:rPr lang="ru-RU" sz="3900" b="1" dirty="0" smtClean="0">
                <a:solidFill>
                  <a:schemeClr val="accent5">
                    <a:lumMod val="50000"/>
                  </a:schemeClr>
                </a:solidFill>
              </a:rPr>
              <a:t>Развивающие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000" dirty="0"/>
              <a:t>(способности, творческие возможности, которые будут  реализованы, получат развитие)</a:t>
            </a:r>
          </a:p>
          <a:p>
            <a:pPr marL="0" indent="0" algn="ctr">
              <a:buNone/>
            </a:pPr>
            <a:r>
              <a:rPr lang="ru-RU" sz="3100" u="sng" dirty="0" smtClean="0"/>
              <a:t>Задачи формулируются через глагол</a:t>
            </a:r>
            <a:r>
              <a:rPr lang="ru-RU" sz="3100" dirty="0" smtClean="0"/>
              <a:t>: </a:t>
            </a:r>
          </a:p>
          <a:p>
            <a:pPr marL="0" indent="0" algn="just">
              <a:buNone/>
            </a:pPr>
            <a:r>
              <a:rPr lang="ru-RU" sz="3100" dirty="0" smtClean="0"/>
              <a:t>способствовать, развивать, приобщать, воспитывать, обучить, сформировать, обеспечить, поддержать, расширить, углубить, познакомить, предоставить возможность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11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591" y="2671001"/>
            <a:ext cx="9404266" cy="1247858"/>
          </a:xfrm>
        </p:spPr>
        <p:txBody>
          <a:bodyPr>
            <a:normAutofit fontScale="90000"/>
          </a:bodyPr>
          <a:lstStyle/>
          <a:p>
            <a: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  <a:t>1.3. Содержание ДООП </a:t>
            </a:r>
            <a:b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  <a:t> Учебный план</a:t>
            </a:r>
            <a:b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4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444" y="598311"/>
            <a:ext cx="10148712" cy="56444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1.3. Учебный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план (УП)</a:t>
            </a:r>
            <a:r>
              <a:rPr lang="ru-RU" dirty="0"/>
              <a:t> содержит следующие обязательные элементы: </a:t>
            </a:r>
            <a:br>
              <a:rPr lang="ru-RU" dirty="0"/>
            </a:br>
            <a:r>
              <a:rPr lang="ru-RU" dirty="0"/>
              <a:t>перечень, трудоемкость, последовательность и распределение по периодам обучения учебных предметов, курсов, дисциплин (модулей), тем, практики, иных видов учебной деятельности и формы аттестации обучающихся (Закон № 273- ФЗ, ст. 2, п. 22; ст. 47, п. 5)</a:t>
            </a:r>
            <a:br>
              <a:rPr lang="ru-RU" dirty="0"/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3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3732756"/>
            <a:ext cx="150312" cy="275573"/>
          </a:xfrm>
        </p:spPr>
        <p:txBody>
          <a:bodyPr numCol="2"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6" y="341230"/>
            <a:ext cx="11351623" cy="63096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5813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89" y="587830"/>
            <a:ext cx="9759141" cy="5409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1.3. Учебный план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Содержание Учебного плана -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реферативное описание разделов и тем ДООП в соответствии с последовательностью, заданной учебным планом, включая описание теоретической и практической частей, форм контроля, соответствующих каждой теме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8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88623"/>
            <a:ext cx="10278290" cy="5260622"/>
          </a:xfrm>
        </p:spPr>
        <p:txBody>
          <a:bodyPr>
            <a:normAutofit fontScale="90000"/>
          </a:bodyPr>
          <a:lstStyle/>
          <a:p>
            <a:pPr lvl="0" algn="l" defTabSz="91440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1.3. Содержание учебно-тематического плана: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содержание составляется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согласно УП;</a:t>
            </a:r>
            <a:b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- формулировка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и порядок расположения разделов и тем должны полностью соответствовать их </a:t>
            </a: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формулировке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и последовательности в УП;</a:t>
            </a:r>
            <a:b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- необходимо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соблюдать деление на теорию и практику по каждому разделу (теме);</a:t>
            </a:r>
            <a:b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- материал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следует излагать назывными предложениями;</a:t>
            </a:r>
            <a:b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- содержание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каждого года обучения целесообразно оформлять отдельно;</a:t>
            </a:r>
            <a:b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- в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содержании могут размещаться ссылки на приложения (например, на правила выполнения упражнений, репертуар и т.п.)</a:t>
            </a:r>
            <a:b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В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содержании могут быть представлены вариативные образовательные маршруты.</a:t>
            </a:r>
          </a:p>
        </p:txBody>
      </p:sp>
    </p:spTree>
    <p:extLst>
      <p:ext uri="{BB962C8B-B14F-4D97-AF65-F5344CB8AC3E}">
        <p14:creationId xmlns:p14="http://schemas.microsoft.com/office/powerpoint/2010/main" xmlns="" val="11985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206" y="474414"/>
            <a:ext cx="9063623" cy="8216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 чего же начать?????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04" t="1" r="16483" b="1257"/>
          <a:stretch/>
        </p:blipFill>
        <p:spPr>
          <a:xfrm>
            <a:off x="849645" y="1247967"/>
            <a:ext cx="3239029" cy="4441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6328" t="3791" r="12715" b="9366"/>
          <a:stretch/>
        </p:blipFill>
        <p:spPr>
          <a:xfrm>
            <a:off x="4387977" y="1867988"/>
            <a:ext cx="3585481" cy="41026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329" y="1078426"/>
            <a:ext cx="3042758" cy="47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7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0579269"/>
              </p:ext>
            </p:extLst>
          </p:nvPr>
        </p:nvGraphicFramePr>
        <p:xfrm>
          <a:off x="945444" y="1197732"/>
          <a:ext cx="10388600" cy="4720773"/>
        </p:xfrm>
        <a:graphic>
          <a:graphicData uri="http://schemas.openxmlformats.org/drawingml/2006/table">
            <a:tbl>
              <a:tblPr/>
              <a:tblGrid>
                <a:gridCol w="499534">
                  <a:extLst>
                    <a:ext uri="{9D8B030D-6E8A-4147-A177-3AD203B41FA5}">
                      <a16:colId xmlns:a16="http://schemas.microsoft.com/office/drawing/2014/main" xmlns="" val="965189960"/>
                    </a:ext>
                  </a:extLst>
                </a:gridCol>
                <a:gridCol w="1289981">
                  <a:extLst>
                    <a:ext uri="{9D8B030D-6E8A-4147-A177-3AD203B41FA5}">
                      <a16:colId xmlns:a16="http://schemas.microsoft.com/office/drawing/2014/main" xmlns="" val="1234155023"/>
                    </a:ext>
                  </a:extLst>
                </a:gridCol>
                <a:gridCol w="949104">
                  <a:extLst>
                    <a:ext uri="{9D8B030D-6E8A-4147-A177-3AD203B41FA5}">
                      <a16:colId xmlns:a16="http://schemas.microsoft.com/office/drawing/2014/main" xmlns="" val="3819585572"/>
                    </a:ext>
                  </a:extLst>
                </a:gridCol>
                <a:gridCol w="1587816">
                  <a:extLst>
                    <a:ext uri="{9D8B030D-6E8A-4147-A177-3AD203B41FA5}">
                      <a16:colId xmlns:a16="http://schemas.microsoft.com/office/drawing/2014/main" xmlns="" val="4037769289"/>
                    </a:ext>
                  </a:extLst>
                </a:gridCol>
                <a:gridCol w="1125030">
                  <a:extLst>
                    <a:ext uri="{9D8B030D-6E8A-4147-A177-3AD203B41FA5}">
                      <a16:colId xmlns:a16="http://schemas.microsoft.com/office/drawing/2014/main" xmlns="" val="1022234145"/>
                    </a:ext>
                  </a:extLst>
                </a:gridCol>
                <a:gridCol w="917729">
                  <a:extLst>
                    <a:ext uri="{9D8B030D-6E8A-4147-A177-3AD203B41FA5}">
                      <a16:colId xmlns:a16="http://schemas.microsoft.com/office/drawing/2014/main" xmlns="" val="2340508625"/>
                    </a:ext>
                  </a:extLst>
                </a:gridCol>
                <a:gridCol w="1125030">
                  <a:extLst>
                    <a:ext uri="{9D8B030D-6E8A-4147-A177-3AD203B41FA5}">
                      <a16:colId xmlns:a16="http://schemas.microsoft.com/office/drawing/2014/main" xmlns="" val="1528983673"/>
                    </a:ext>
                  </a:extLst>
                </a:gridCol>
                <a:gridCol w="1587816">
                  <a:extLst>
                    <a:ext uri="{9D8B030D-6E8A-4147-A177-3AD203B41FA5}">
                      <a16:colId xmlns:a16="http://schemas.microsoft.com/office/drawing/2014/main" xmlns="" val="2473818478"/>
                    </a:ext>
                  </a:extLst>
                </a:gridCol>
                <a:gridCol w="1306560">
                  <a:extLst>
                    <a:ext uri="{9D8B030D-6E8A-4147-A177-3AD203B41FA5}">
                      <a16:colId xmlns:a16="http://schemas.microsoft.com/office/drawing/2014/main" xmlns="" val="2662395493"/>
                    </a:ext>
                  </a:extLst>
                </a:gridCol>
              </a:tblGrid>
              <a:tr h="12068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проведения занятия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занятия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часов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занятия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проведения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контроля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0822189"/>
                  </a:ext>
                </a:extLst>
              </a:tr>
              <a:tr h="11713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8764479"/>
                  </a:ext>
                </a:extLst>
              </a:tr>
              <a:tr h="11713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273024"/>
                  </a:ext>
                </a:extLst>
              </a:tr>
              <a:tr h="117132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691487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00381" y="489846"/>
            <a:ext cx="8651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1.3.1. Календарно-тематический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план</a:t>
            </a:r>
          </a:p>
        </p:txBody>
      </p:sp>
    </p:spTree>
    <p:extLst>
      <p:ext uri="{BB962C8B-B14F-4D97-AF65-F5344CB8AC3E}">
        <p14:creationId xmlns:p14="http://schemas.microsoft.com/office/powerpoint/2010/main" xmlns="" val="4429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54755"/>
            <a:ext cx="9601196" cy="6999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1.4. Планируемые результаты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533" y="1241778"/>
            <a:ext cx="9698565" cy="47300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личностные</a:t>
            </a:r>
            <a:r>
              <a:rPr lang="ru-RU" sz="3800" dirty="0"/>
              <a:t> - формирование общественной активности личности, гражданской позиции, культуры общения и поведения в социуме, навыков здорового образа жизни и т. п.;</a:t>
            </a:r>
          </a:p>
          <a:p>
            <a:pPr marL="0" indent="0">
              <a:buNone/>
            </a:pP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</a:rPr>
              <a:t>метапредметные</a:t>
            </a:r>
            <a:r>
              <a:rPr lang="ru-RU" sz="3800" dirty="0"/>
              <a:t> - развитие мотивации к определенному виду деятельности, потребности в саморазвитии, самостоятельности, ответственности, активности, аккуратности и т. п.;</a:t>
            </a:r>
          </a:p>
          <a:p>
            <a:pPr marL="0" indent="0">
              <a:buNone/>
            </a:pP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предметные</a:t>
            </a:r>
            <a:r>
              <a:rPr lang="ru-RU" sz="3800" dirty="0"/>
              <a:t>- развитие познавательного интереса к чему-либо, включение в познавательную деятельность, приобретение определенных знаний, умений, навыков, компетенций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76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94451"/>
            <a:ext cx="9404266" cy="4841331"/>
          </a:xfrm>
        </p:spPr>
        <p:txBody>
          <a:bodyPr>
            <a:normAutofit/>
          </a:bodyPr>
          <a:lstStyle/>
          <a:p>
            <a: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  <a:t>РАЗДЕЛ 2: </a:t>
            </a:r>
            <a:b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  <a:t>Комплекс организационно-педагогических условий</a:t>
            </a:r>
            <a:b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9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94451"/>
            <a:ext cx="9404266" cy="484133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2.1. Календарный учебный график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>э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</a:rPr>
              <a:t>то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>составная часть образовательной программы (Закон № 273-ФЗ, гл. 1, ст. 2, п. 9)</a:t>
            </a:r>
            <a:b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2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46" y="124179"/>
            <a:ext cx="7739861" cy="62364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Прямоугольник 10"/>
          <p:cNvSpPr/>
          <p:nvPr/>
        </p:nvSpPr>
        <p:spPr>
          <a:xfrm>
            <a:off x="695292" y="1847737"/>
            <a:ext cx="2526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2.1.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Календарный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учебный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график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(примерный)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5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18878"/>
            <a:ext cx="9601196" cy="696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2.2. Условия реализации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301" y="1315234"/>
            <a:ext cx="10291175" cy="4860098"/>
          </a:xfrm>
        </p:spPr>
        <p:txBody>
          <a:bodyPr>
            <a:normAutofit lnSpcReduction="10000"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Условия набора обучающихся в объединения. 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Условия формирования групп. 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Дополнительные условия (если есть). </a:t>
            </a:r>
          </a:p>
          <a:p>
            <a:r>
              <a:rPr lang="ru-RU" sz="3200" dirty="0" smtClean="0"/>
              <a:t>Кадровое обеспечение. </a:t>
            </a:r>
          </a:p>
          <a:p>
            <a:r>
              <a:rPr lang="ru-RU" sz="3200" dirty="0" smtClean="0"/>
              <a:t>Материально-техническое обеспечение. 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Особенности организации образовательного процесса: формы организации деятельности, формы занятий, педагогические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2686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290" y="514375"/>
            <a:ext cx="9601196" cy="696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2.3. Формы аттестации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300" y="1210731"/>
            <a:ext cx="10291175" cy="4860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Формы и содержание промежуточной аттестации </a:t>
            </a:r>
            <a:r>
              <a:rPr lang="ru-RU" sz="3200" dirty="0">
                <a:solidFill>
                  <a:schemeClr val="tx1"/>
                </a:solidFill>
              </a:rPr>
              <a:t>определяются </a:t>
            </a:r>
            <a:r>
              <a:rPr lang="ru-RU" sz="3200" dirty="0" smtClean="0">
                <a:solidFill>
                  <a:schemeClr val="tx1"/>
                </a:solidFill>
              </a:rPr>
              <a:t>ПДО на </a:t>
            </a:r>
            <a:r>
              <a:rPr lang="ru-RU" sz="3200" dirty="0">
                <a:solidFill>
                  <a:schemeClr val="tx1"/>
                </a:solidFill>
              </a:rPr>
              <a:t>основании содержания </a:t>
            </a:r>
            <a:r>
              <a:rPr lang="ru-RU" sz="3200" dirty="0" smtClean="0">
                <a:solidFill>
                  <a:schemeClr val="tx1"/>
                </a:solidFill>
              </a:rPr>
              <a:t>ДООП </a:t>
            </a:r>
            <a:r>
              <a:rPr lang="ru-RU" sz="3200" dirty="0">
                <a:solidFill>
                  <a:schemeClr val="tx1"/>
                </a:solidFill>
              </a:rPr>
              <a:t>и в соответствии с её прогнозируемыми результатами.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500" b="1" dirty="0" smtClean="0">
                <a:solidFill>
                  <a:schemeClr val="tx1"/>
                </a:solidFill>
              </a:rPr>
              <a:t>Формы </a:t>
            </a:r>
            <a:r>
              <a:rPr lang="ru-RU" sz="3500" b="1" dirty="0">
                <a:solidFill>
                  <a:schemeClr val="tx1"/>
                </a:solidFill>
              </a:rPr>
              <a:t>проведения промежуточной </a:t>
            </a:r>
            <a:r>
              <a:rPr lang="ru-RU" sz="3500" b="1" dirty="0" smtClean="0">
                <a:solidFill>
                  <a:schemeClr val="tx1"/>
                </a:solidFill>
              </a:rPr>
              <a:t>аттестации: </a:t>
            </a:r>
            <a:r>
              <a:rPr lang="ru-RU" sz="3800" dirty="0" smtClean="0">
                <a:solidFill>
                  <a:schemeClr val="tx1"/>
                </a:solidFill>
              </a:rPr>
              <a:t> итоговое </a:t>
            </a:r>
            <a:r>
              <a:rPr lang="ru-RU" sz="3800" dirty="0">
                <a:solidFill>
                  <a:schemeClr val="tx1"/>
                </a:solidFill>
              </a:rPr>
              <a:t>занятие, </a:t>
            </a:r>
            <a:r>
              <a:rPr lang="ru-RU" sz="3800" dirty="0" smtClean="0">
                <a:solidFill>
                  <a:schemeClr val="tx1"/>
                </a:solidFill>
              </a:rPr>
              <a:t>выставка, фестиваль, защита проектов, тестирование, </a:t>
            </a:r>
            <a:r>
              <a:rPr lang="ru-RU" sz="3800" dirty="0">
                <a:solidFill>
                  <a:schemeClr val="tx1"/>
                </a:solidFill>
              </a:rPr>
              <a:t>показательные выступления, просмотр, зачетный поход, сдача нормативов, открытое занятие, </a:t>
            </a:r>
            <a:r>
              <a:rPr lang="ru-RU" sz="3800" dirty="0" smtClean="0">
                <a:solidFill>
                  <a:schemeClr val="tx1"/>
                </a:solidFill>
              </a:rPr>
              <a:t>мониторинг и т.п. </a:t>
            </a:r>
          </a:p>
        </p:txBody>
      </p:sp>
    </p:spTree>
    <p:extLst>
      <p:ext uri="{BB962C8B-B14F-4D97-AF65-F5344CB8AC3E}">
        <p14:creationId xmlns:p14="http://schemas.microsoft.com/office/powerpoint/2010/main" xmlns="" val="24070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608" y="367373"/>
            <a:ext cx="9601196" cy="6678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2.4.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Оценочные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материалы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5673375"/>
              </p:ext>
            </p:extLst>
          </p:nvPr>
        </p:nvGraphicFramePr>
        <p:xfrm>
          <a:off x="2011680" y="1072767"/>
          <a:ext cx="7955279" cy="5225587"/>
        </p:xfrm>
        <a:graphic>
          <a:graphicData uri="http://schemas.openxmlformats.org/presentationml/2006/ole">
            <p:oleObj spid="_x0000_s4198" name="Document" r:id="rId3" imgW="5941719" imgH="463458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086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71318"/>
            <a:ext cx="9601196" cy="10095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2.4. Оценочные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материалы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171" y="1680824"/>
            <a:ext cx="10421655" cy="426975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Входной контроль </a:t>
            </a:r>
            <a:r>
              <a:rPr lang="ru-RU" dirty="0" smtClean="0"/>
              <a:t>- проводится при наборе или на начальном этапе формирования объединения – изучение отношения обучающихся к выбранной деятельности, его способности и достижения в этой области, личностные качества обучающегося.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Текущий контроль </a:t>
            </a:r>
            <a:r>
              <a:rPr lang="ru-RU" dirty="0" smtClean="0"/>
              <a:t>- проводится в течение года, возможно изучение динамики на каждом занятии освоения обучающимся содержания ДООП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Промежуточный контроль</a:t>
            </a:r>
            <a:r>
              <a:rPr lang="ru-RU" dirty="0" smtClean="0"/>
              <a:t> – личностного развития, проводится по окончании взаимоотношений в изучении темы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Итоговый контроль </a:t>
            </a:r>
            <a:r>
              <a:rPr lang="ru-RU" dirty="0" smtClean="0"/>
              <a:t>- проводится в конце обучения по ДООП – проверка освоения ДООП, учет изменений качеств личности каждого обучающегося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01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32771"/>
            <a:ext cx="9601196" cy="5383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2.5. Методические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материалы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542" y="953589"/>
            <a:ext cx="10580914" cy="1541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методы обучения; педагогические технологии; формы организации учебного занятия; алгоритм учебного занятия; дидактические материалы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065863"/>
              </p:ext>
            </p:extLst>
          </p:nvPr>
        </p:nvGraphicFramePr>
        <p:xfrm>
          <a:off x="1225736" y="2495006"/>
          <a:ext cx="9740525" cy="3409406"/>
        </p:xfrm>
        <a:graphic>
          <a:graphicData uri="http://schemas.openxmlformats.org/drawingml/2006/table">
            <a:tbl>
              <a:tblPr firstRow="1" firstCol="1" bandRow="1"/>
              <a:tblGrid>
                <a:gridCol w="567274">
                  <a:extLst>
                    <a:ext uri="{9D8B030D-6E8A-4147-A177-3AD203B41FA5}">
                      <a16:colId xmlns:a16="http://schemas.microsoft.com/office/drawing/2014/main" xmlns="" val="128596307"/>
                    </a:ext>
                  </a:extLst>
                </a:gridCol>
                <a:gridCol w="1669860">
                  <a:extLst>
                    <a:ext uri="{9D8B030D-6E8A-4147-A177-3AD203B41FA5}">
                      <a16:colId xmlns:a16="http://schemas.microsoft.com/office/drawing/2014/main" xmlns="" val="1309609134"/>
                    </a:ext>
                  </a:extLst>
                </a:gridCol>
                <a:gridCol w="1981462">
                  <a:extLst>
                    <a:ext uri="{9D8B030D-6E8A-4147-A177-3AD203B41FA5}">
                      <a16:colId xmlns:a16="http://schemas.microsoft.com/office/drawing/2014/main" xmlns="" val="647372656"/>
                    </a:ext>
                  </a:extLst>
                </a:gridCol>
                <a:gridCol w="2548737">
                  <a:extLst>
                    <a:ext uri="{9D8B030D-6E8A-4147-A177-3AD203B41FA5}">
                      <a16:colId xmlns:a16="http://schemas.microsoft.com/office/drawing/2014/main" xmlns="" val="3903686548"/>
                    </a:ext>
                  </a:extLst>
                </a:gridCol>
                <a:gridCol w="1415187">
                  <a:extLst>
                    <a:ext uri="{9D8B030D-6E8A-4147-A177-3AD203B41FA5}">
                      <a16:colId xmlns:a16="http://schemas.microsoft.com/office/drawing/2014/main" xmlns="" val="4068592860"/>
                    </a:ext>
                  </a:extLst>
                </a:gridCol>
                <a:gridCol w="1558005">
                  <a:extLst>
                    <a:ext uri="{9D8B030D-6E8A-4147-A177-3AD203B41FA5}">
                      <a16:colId xmlns:a16="http://schemas.microsoft.com/office/drawing/2014/main" xmlns="" val="1072661804"/>
                    </a:ext>
                  </a:extLst>
                </a:gridCol>
              </a:tblGrid>
              <a:tr h="2464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раздела, темы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Материально-техническое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оснащение, дидактико-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методический материал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Формы, методы, приемы обучения. Педагогические технологии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учебного занятия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контроля/ аттестации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526891"/>
                  </a:ext>
                </a:extLst>
              </a:tr>
              <a:tr h="47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7703559"/>
                  </a:ext>
                </a:extLst>
              </a:tr>
              <a:tr h="47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65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19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758" y="809181"/>
            <a:ext cx="10747332" cy="559913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ДООП </a:t>
            </a:r>
            <a:r>
              <a:rPr lang="ru-RU" sz="3200" dirty="0" smtClean="0"/>
              <a:t>- </a:t>
            </a:r>
            <a:r>
              <a:rPr lang="ru-RU" sz="3400" dirty="0" smtClean="0"/>
              <a:t>комплекс </a:t>
            </a:r>
            <a:r>
              <a:rPr lang="ru-RU" sz="3400" dirty="0"/>
              <a:t>основных характеристик образования (объем, содержание, планируемые результаты) и </a:t>
            </a:r>
            <a:r>
              <a:rPr lang="ru-RU" sz="3400" dirty="0" smtClean="0"/>
              <a:t>организационно-педагогических </a:t>
            </a:r>
            <a:r>
              <a:rPr lang="ru-RU" sz="3400" dirty="0"/>
              <a:t>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материалов,… форм аттестации 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. 9 ст.2 Федерального закона от 29.12.2012 № ФЗ-273 </a:t>
            </a:r>
            <a:endParaRPr lang="ru-RU" sz="32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Об образовании в РФ» 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0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1" y="771928"/>
            <a:ext cx="9931140" cy="14487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2.6. Рабочие программы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составляются </a:t>
            </a:r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</a:rPr>
              <a:t>для модульных, комплексных, конвергентных ДООП (см. словарь…)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4771" y="2451533"/>
            <a:ext cx="10028128" cy="4269755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1"/>
                </a:solidFill>
              </a:rPr>
              <a:t>Название курса, предмета модуля;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Учебная задача курса, предмета модуля;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Тематическое планирование с указанием часов на каждую тему;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Планируемые результаты;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Формы контроля / аттестации обучающихся;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Календарный учебный график (на каждую учебную группу).</a:t>
            </a: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6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1" y="771928"/>
            <a:ext cx="9931140" cy="14487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2.7. Рабочая программа воспитания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4771" y="2451534"/>
            <a:ext cx="10028128" cy="3714136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1"/>
                </a:solidFill>
              </a:rPr>
              <a:t>Цель и особенности организуемого воспитательного процесса;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виды, формы и содержание деятельности;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Планируемые результаты.</a:t>
            </a:r>
          </a:p>
          <a:p>
            <a:pPr marL="0" indent="0" algn="ctr">
              <a:buNone/>
            </a:pP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Раскрывает основные направления, виды, формы и содержание воспитательной деятельности</a:t>
            </a:r>
            <a:endParaRPr lang="ru-RU" sz="3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2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1" y="771927"/>
            <a:ext cx="9677400" cy="466222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2.8. Календарный план воспитательной работы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7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1" y="1072373"/>
            <a:ext cx="9677400" cy="466222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Список литературы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(для обучающихся, родителей и педагогических работников)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2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1" y="771927"/>
            <a:ext cx="9677400" cy="466222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4. Приложения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644" y="2417793"/>
            <a:ext cx="3174276" cy="16970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Паспорт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0500653"/>
              </p:ext>
            </p:extLst>
          </p:nvPr>
        </p:nvGraphicFramePr>
        <p:xfrm>
          <a:off x="4378234" y="157919"/>
          <a:ext cx="6098177" cy="6545443"/>
        </p:xfrm>
        <a:graphic>
          <a:graphicData uri="http://schemas.openxmlformats.org/presentationml/2006/ole">
            <p:oleObj spid="_x0000_s1140" name="Document" r:id="rId3" imgW="5941719" imgH="667535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260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1" y="2456982"/>
            <a:ext cx="3043648" cy="16447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Паспорт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6351446"/>
              </p:ext>
            </p:extLst>
          </p:nvPr>
        </p:nvGraphicFramePr>
        <p:xfrm>
          <a:off x="4757057" y="157919"/>
          <a:ext cx="6176554" cy="6295366"/>
        </p:xfrm>
        <a:graphic>
          <a:graphicData uri="http://schemas.openxmlformats.org/presentationml/2006/ole">
            <p:oleObj spid="_x0000_s2164" name="Document" r:id="rId3" imgW="5941719" imgH="605570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2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7" y="2456982"/>
            <a:ext cx="2615428" cy="130512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Паспорт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254" y="613010"/>
            <a:ext cx="81091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 всех разделах ДООП абзацы должны быть разделены двойным отступом (</a:t>
            </a:r>
            <a:r>
              <a:rPr lang="ru-RU" sz="2400" dirty="0" err="1"/>
              <a:t>Enter</a:t>
            </a:r>
            <a:r>
              <a:rPr lang="ru-RU" sz="2400" dirty="0"/>
              <a:t>). Длинные абзацы должны быть разделены на короткие. Рекомендуется использовать общее форматирование, предложенное в верхней части каждого окна (маркированный и нумерованный списки).</a:t>
            </a:r>
          </a:p>
          <a:p>
            <a:r>
              <a:rPr lang="ru-RU" sz="2400" dirty="0"/>
              <a:t>К ДООП должна быть создана как минимум одна подгруппа с расписанием.</a:t>
            </a:r>
          </a:p>
          <a:p>
            <a:r>
              <a:rPr lang="ru-RU" sz="2400" dirty="0"/>
              <a:t>После сохранения ДООП рекомендуется перейти в режим «</a:t>
            </a:r>
            <a:r>
              <a:rPr lang="ru-RU" sz="2400" dirty="0" err="1"/>
              <a:t>Предпросмотр</a:t>
            </a:r>
            <a:r>
              <a:rPr lang="ru-RU" sz="2400" dirty="0"/>
              <a:t> на сайте», нажав на название ДООП левой кнопкой мыши (ярлык «ДООП» личного кабинета), и проверить предоставленную информацию, наличие абзацев, знаков препинания и прочее. В случае необходимости доработки какого-либо раздела нужно открыть ДООП в режиме «Редактирование записи/события» и внести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1675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19" y="631166"/>
            <a:ext cx="7197636" cy="5429999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chemeClr val="accent5">
                    <a:lumMod val="50000"/>
                  </a:schemeClr>
                </a:solidFill>
              </a:rPr>
              <a:t>Новое содержание дополнительного образования</a:t>
            </a:r>
            <a:br>
              <a:rPr lang="ru-RU" sz="5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5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000" b="1" dirty="0" smtClean="0">
                <a:solidFill>
                  <a:schemeClr val="accent5">
                    <a:lumMod val="50000"/>
                  </a:schemeClr>
                </a:solidFill>
              </a:rPr>
              <a:t>????????????????????????</a:t>
            </a:r>
            <a:endParaRPr lang="ru-RU" sz="5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08" t="6249" r="17408" b="12501"/>
          <a:stretch/>
        </p:blipFill>
        <p:spPr>
          <a:xfrm>
            <a:off x="874675" y="1132011"/>
            <a:ext cx="4383878" cy="4428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511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08" t="6249" r="17408" b="12501"/>
          <a:stretch/>
        </p:blipFill>
        <p:spPr>
          <a:xfrm>
            <a:off x="1423851" y="2066795"/>
            <a:ext cx="4026551" cy="406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265" t="1002" r="22481" b="15667"/>
          <a:stretch/>
        </p:blipFill>
        <p:spPr>
          <a:xfrm>
            <a:off x="5840055" y="2638697"/>
            <a:ext cx="5244136" cy="310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974" y="849084"/>
            <a:ext cx="10984967" cy="105809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Что же предлагает нам Экспертный совет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</a:rPr>
              <a:t>Минпроса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 РФ по новому содержанию </a:t>
            </a:r>
            <a:r>
              <a:rPr lang="ru-RU" sz="4000" b="1" u="sng" dirty="0" smtClean="0">
                <a:solidFill>
                  <a:srgbClr val="FF0000"/>
                </a:solidFill>
              </a:rPr>
              <a:t>дополнительного образования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?????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6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296" y="626301"/>
            <a:ext cx="10534389" cy="5549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dirty="0"/>
              <a:t>Содержание </a:t>
            </a:r>
            <a:r>
              <a:rPr lang="ru-RU" sz="3800" dirty="0" smtClean="0"/>
              <a:t>ДООП и </a:t>
            </a:r>
            <a:r>
              <a:rPr lang="ru-RU" sz="3800" dirty="0"/>
              <a:t>сроки обучения по ним определяются </a:t>
            </a:r>
            <a:r>
              <a:rPr lang="ru-RU" sz="3800" dirty="0" smtClean="0"/>
              <a:t>ДООП, разработанной </a:t>
            </a:r>
            <a:r>
              <a:rPr lang="ru-RU" sz="3800" dirty="0"/>
              <a:t>и утвержденной 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организацией</a:t>
            </a:r>
            <a:r>
              <a:rPr lang="ru-RU" sz="3800" dirty="0"/>
              <a:t>, осуществляющей образовательную деятельность. </a:t>
            </a:r>
          </a:p>
          <a:p>
            <a:pPr marL="0" indent="0">
              <a:buNone/>
            </a:pPr>
            <a:r>
              <a:rPr lang="ru-RU" sz="3000" dirty="0" smtClean="0"/>
              <a:t>п</a:t>
            </a:r>
            <a:r>
              <a:rPr lang="ru-RU" sz="3000" dirty="0"/>
              <a:t>. 4 ст. 75 </a:t>
            </a:r>
            <a:r>
              <a:rPr lang="ru-RU" sz="3000" i="1" dirty="0"/>
              <a:t>Федерального закона от 29.12.2012 № ФЗ-273 «Об образовании в РФ» </a:t>
            </a:r>
            <a:endParaRPr lang="ru-RU" sz="3000" i="1" dirty="0" smtClean="0"/>
          </a:p>
          <a:p>
            <a:r>
              <a:rPr lang="ru-RU" sz="3000" dirty="0" smtClean="0"/>
              <a:t>Концепция развития образования детей, утвержденная распоряжением правительства РФ от 4 сентября 2014 г. № 1726-р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5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384" y="599006"/>
            <a:ext cx="10428960" cy="56851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chemeClr val="accent5">
                    <a:lumMod val="50000"/>
                  </a:schemeClr>
                </a:solidFill>
              </a:rPr>
              <a:t>Приоритетные направления </a:t>
            </a:r>
            <a:endParaRPr lang="ru-RU" sz="3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3500" b="1" dirty="0">
                <a:solidFill>
                  <a:schemeClr val="accent5">
                    <a:lumMod val="50000"/>
                  </a:schemeClr>
                </a:solidFill>
              </a:rPr>
              <a:t>обновлению содержания и технологий дополнительного </a:t>
            </a:r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</a:rPr>
              <a:t>образования,</a:t>
            </a:r>
            <a:r>
              <a:rPr lang="ru-RU" sz="3500" b="1" dirty="0" smtClean="0"/>
              <a:t> </a:t>
            </a:r>
          </a:p>
          <a:p>
            <a:pPr marL="0" indent="0" algn="ctr">
              <a:buNone/>
            </a:pPr>
            <a:r>
              <a:rPr lang="ru-RU" sz="35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для </a:t>
            </a:r>
            <a:r>
              <a:rPr lang="ru-RU" sz="3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разработки краткосрочных профориентационных </a:t>
            </a:r>
            <a:r>
              <a:rPr lang="ru-RU" sz="35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ДООП  в </a:t>
            </a:r>
            <a:r>
              <a:rPr lang="ru-RU" sz="3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рамках федерального </a:t>
            </a:r>
            <a:r>
              <a:rPr lang="ru-RU" sz="35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проекта «Успех </a:t>
            </a:r>
            <a:r>
              <a:rPr lang="ru-RU" sz="3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каждого ребенка» национального проекта «Образование», </a:t>
            </a:r>
            <a:r>
              <a:rPr lang="ru-RU" sz="3500" dirty="0"/>
              <a:t>утвержденные Экспертным советом Министерства просвещения Российской Федерации по вопросам дополнительного образования детей и взрослых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33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349" y="506143"/>
            <a:ext cx="9601196" cy="6963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1.1. Техническая направленность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676" y="1359253"/>
            <a:ext cx="10216542" cy="5148197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Аэрокосмические </a:t>
            </a:r>
            <a:r>
              <a:rPr lang="ru-RU" sz="3300" dirty="0"/>
              <a:t>технологии;</a:t>
            </a:r>
          </a:p>
          <a:p>
            <a:r>
              <a:rPr lang="ru-RU" sz="3300" dirty="0"/>
              <a:t>Беспилотный транспорт;</a:t>
            </a:r>
          </a:p>
          <a:p>
            <a:r>
              <a:rPr lang="ru-RU" sz="3300" dirty="0"/>
              <a:t>Большие данные, искусственный интеллект и машинное обучение;</a:t>
            </a:r>
          </a:p>
          <a:p>
            <a:r>
              <a:rPr lang="ru-RU" sz="3300" dirty="0"/>
              <a:t>Интеллектуальные производственные технологии и робототехника;  </a:t>
            </a:r>
            <a:endParaRPr lang="ru-RU" sz="3300" dirty="0" smtClean="0"/>
          </a:p>
          <a:p>
            <a:r>
              <a:rPr lang="ru-RU" sz="3300" dirty="0" smtClean="0"/>
              <a:t>Интеллектуальные </a:t>
            </a:r>
            <a:r>
              <a:rPr lang="ru-RU" sz="3300" dirty="0"/>
              <a:t>транспортные и телекоммуникационные системы; </a:t>
            </a:r>
          </a:p>
          <a:p>
            <a:r>
              <a:rPr lang="ru-RU" sz="3300" dirty="0" err="1"/>
              <a:t>Кибербезопасность</a:t>
            </a:r>
            <a:r>
              <a:rPr lang="ru-RU" sz="3300" dirty="0"/>
              <a:t>;</a:t>
            </a:r>
          </a:p>
          <a:p>
            <a:r>
              <a:rPr lang="ru-RU" sz="3300" dirty="0" err="1"/>
              <a:t>Нанотехнологии</a:t>
            </a:r>
            <a:r>
              <a:rPr lang="ru-RU" sz="3300" dirty="0"/>
              <a:t>;</a:t>
            </a:r>
          </a:p>
          <a:p>
            <a:r>
              <a:rPr lang="ru-RU" sz="3300" dirty="0" err="1"/>
              <a:t>Нейротехнологии</a:t>
            </a:r>
            <a:r>
              <a:rPr lang="ru-RU" sz="3300" dirty="0"/>
              <a:t> и когнитивные исследования; </a:t>
            </a:r>
            <a:endParaRPr lang="ru-RU" sz="3300" dirty="0" smtClean="0"/>
          </a:p>
          <a:p>
            <a:r>
              <a:rPr lang="ru-RU" sz="3300" dirty="0" smtClean="0"/>
              <a:t>Новые </a:t>
            </a:r>
            <a:r>
              <a:rPr lang="ru-RU" sz="3300" dirty="0"/>
              <a:t>материалы и способы конструирования;</a:t>
            </a:r>
          </a:p>
          <a:p>
            <a:r>
              <a:rPr lang="ru-RU" sz="3300" dirty="0"/>
              <a:t>Оптоэлектронные системы, </a:t>
            </a:r>
            <a:r>
              <a:rPr lang="ru-RU" sz="3300" dirty="0" err="1"/>
              <a:t>фотоника</a:t>
            </a:r>
            <a:r>
              <a:rPr lang="ru-RU" sz="3300" dirty="0"/>
              <a:t>;</a:t>
            </a:r>
          </a:p>
          <a:p>
            <a:r>
              <a:rPr lang="ru-RU" sz="3300" dirty="0"/>
              <a:t>Технологии виртуальной, дополненной и смешанной реальности;</a:t>
            </a:r>
          </a:p>
          <a:p>
            <a:r>
              <a:rPr lang="ru-RU" sz="3300" dirty="0"/>
              <a:t>Умный город; </a:t>
            </a:r>
          </a:p>
          <a:p>
            <a:r>
              <a:rPr lang="ru-RU" sz="3300" dirty="0"/>
              <a:t>Финансовые технологии;</a:t>
            </a:r>
          </a:p>
          <a:p>
            <a:r>
              <a:rPr lang="ru-RU" sz="3300" dirty="0" err="1"/>
              <a:t>Экологичная</a:t>
            </a:r>
            <a:r>
              <a:rPr lang="ru-RU" sz="3300" dirty="0"/>
              <a:t> ресурсосберегающая энергетика.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42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3929"/>
            <a:ext cx="9601196" cy="57109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1.2. Естественнонаучная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451" y="1476281"/>
            <a:ext cx="10065706" cy="49728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Агропромышленные </a:t>
            </a:r>
            <a:r>
              <a:rPr lang="ru-RU" dirty="0"/>
              <a:t>и биотехнологии;</a:t>
            </a:r>
          </a:p>
          <a:p>
            <a:r>
              <a:rPr lang="ru-RU" dirty="0"/>
              <a:t>Ботаника, охрана растений, ботанические сады;</a:t>
            </a:r>
          </a:p>
          <a:p>
            <a:r>
              <a:rPr lang="ru-RU" dirty="0"/>
              <a:t>Генетика, персонализированная и прогностическая медицина;  Молекулярная биология, сельскохозяйственная биотехнология; </a:t>
            </a:r>
            <a:r>
              <a:rPr lang="ru-RU" dirty="0" err="1"/>
              <a:t>Нанотехнологии</a:t>
            </a:r>
            <a:r>
              <a:rPr lang="ru-RU" dirty="0"/>
              <a:t>;</a:t>
            </a:r>
          </a:p>
          <a:p>
            <a:r>
              <a:rPr lang="ru-RU" dirty="0" err="1"/>
              <a:t>Нейротехнологии</a:t>
            </a:r>
            <a:r>
              <a:rPr lang="ru-RU" dirty="0"/>
              <a:t> и когнитивные исследования;</a:t>
            </a:r>
          </a:p>
          <a:p>
            <a:r>
              <a:rPr lang="ru-RU" dirty="0"/>
              <a:t>Освоение Арктики и мирового океана;</a:t>
            </a:r>
          </a:p>
          <a:p>
            <a:r>
              <a:rPr lang="ru-RU" dirty="0"/>
              <a:t>Персонализированная медицина и высокотехнологичное здравоохранение;  </a:t>
            </a:r>
            <a:r>
              <a:rPr lang="ru-RU" dirty="0" err="1"/>
              <a:t>Рециклинг</a:t>
            </a:r>
            <a:r>
              <a:rPr lang="ru-RU" dirty="0"/>
              <a:t>;</a:t>
            </a:r>
          </a:p>
          <a:p>
            <a:r>
              <a:rPr lang="ru-RU" dirty="0"/>
              <a:t>Экологический мониторинг; </a:t>
            </a:r>
          </a:p>
          <a:p>
            <a:r>
              <a:rPr lang="ru-RU" dirty="0" err="1"/>
              <a:t>Экологичная</a:t>
            </a:r>
            <a:r>
              <a:rPr lang="ru-RU" dirty="0"/>
              <a:t> ресурсосберегающая энергетика;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30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18878"/>
            <a:ext cx="9601196" cy="7464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1.З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 Физкультурно-спортивная: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8093" y="1252604"/>
            <a:ext cx="10115811" cy="50479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Спортивная </a:t>
            </a:r>
            <a:r>
              <a:rPr lang="ru-RU" dirty="0"/>
              <a:t>журналистика и комментатор;</a:t>
            </a:r>
          </a:p>
          <a:p>
            <a:r>
              <a:rPr lang="ru-RU" dirty="0"/>
              <a:t>Спортивное питание; </a:t>
            </a:r>
          </a:p>
          <a:p>
            <a:r>
              <a:rPr lang="ru-RU" dirty="0" err="1"/>
              <a:t>Здоровьесберегающие</a:t>
            </a:r>
            <a:r>
              <a:rPr lang="ru-RU" dirty="0"/>
              <a:t> технологии;</a:t>
            </a:r>
          </a:p>
          <a:p>
            <a:r>
              <a:rPr lang="ru-RU" dirty="0"/>
              <a:t>Спортивная педагогика;</a:t>
            </a:r>
          </a:p>
          <a:p>
            <a:r>
              <a:rPr lang="ru-RU" dirty="0"/>
              <a:t>Спортивная медицина;</a:t>
            </a:r>
          </a:p>
          <a:p>
            <a:r>
              <a:rPr lang="ru-RU" dirty="0"/>
              <a:t>Менеджер и организатор спорта;</a:t>
            </a:r>
          </a:p>
          <a:p>
            <a:r>
              <a:rPr lang="ru-RU" dirty="0"/>
              <a:t>Спортивный менеджмент; </a:t>
            </a:r>
          </a:p>
          <a:p>
            <a:r>
              <a:rPr lang="ru-RU" dirty="0"/>
              <a:t>Судья по виду спорта;</a:t>
            </a:r>
          </a:p>
          <a:p>
            <a:r>
              <a:rPr lang="ru-RU" dirty="0"/>
              <a:t>Спортивный дизайн и архитектура; </a:t>
            </a:r>
          </a:p>
          <a:p>
            <a:r>
              <a:rPr lang="ru-RU" dirty="0"/>
              <a:t>Спортивная психология;</a:t>
            </a:r>
          </a:p>
          <a:p>
            <a:r>
              <a:rPr lang="ru-RU" dirty="0"/>
              <a:t>Инженер по эксплуатации объектов спортивной инфраструктуры;  Профессиональный спортсмен.</a:t>
            </a:r>
          </a:p>
        </p:txBody>
      </p:sp>
    </p:spTree>
    <p:extLst>
      <p:ext uri="{BB962C8B-B14F-4D97-AF65-F5344CB8AC3E}">
        <p14:creationId xmlns:p14="http://schemas.microsoft.com/office/powerpoint/2010/main" xmlns="" val="5808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68982"/>
            <a:ext cx="9601196" cy="63372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1.4. Художественная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15026"/>
            <a:ext cx="9765081" cy="49853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Цифровая </a:t>
            </a:r>
            <a:r>
              <a:rPr lang="ru-RU" dirty="0"/>
              <a:t>кино-теле-индустрия;</a:t>
            </a:r>
          </a:p>
          <a:p>
            <a:r>
              <a:rPr lang="ru-RU" dirty="0"/>
              <a:t>Продюсирование;</a:t>
            </a:r>
          </a:p>
          <a:p>
            <a:r>
              <a:rPr lang="ru-RU" dirty="0"/>
              <a:t>Урбанистика и архитектура;</a:t>
            </a:r>
          </a:p>
          <a:p>
            <a:r>
              <a:rPr lang="ru-RU" dirty="0"/>
              <a:t>Этно-арт;</a:t>
            </a:r>
          </a:p>
          <a:p>
            <a:r>
              <a:rPr lang="ru-RU" dirty="0"/>
              <a:t>Театриум;</a:t>
            </a:r>
          </a:p>
          <a:p>
            <a:r>
              <a:rPr lang="ru-RU" dirty="0"/>
              <a:t>Электронная музыка; </a:t>
            </a:r>
          </a:p>
          <a:p>
            <a:r>
              <a:rPr lang="ru-RU" dirty="0"/>
              <a:t>Хореографический дивертисмент;</a:t>
            </a:r>
          </a:p>
          <a:p>
            <a:r>
              <a:rPr lang="ru-RU" dirty="0"/>
              <a:t>Школа вокалиста; </a:t>
            </a:r>
          </a:p>
          <a:p>
            <a:r>
              <a:rPr lang="ru-RU" dirty="0"/>
              <a:t>Дизайн;</a:t>
            </a:r>
          </a:p>
          <a:p>
            <a:r>
              <a:rPr lang="ru-RU" dirty="0"/>
              <a:t>Реклама;</a:t>
            </a:r>
          </a:p>
          <a:p>
            <a:r>
              <a:rPr lang="ru-RU" dirty="0"/>
              <a:t>Прикладная эстетика.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719" y="531195"/>
            <a:ext cx="9601196" cy="90965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1.5. Туристско-краеведческая: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719" y="1440850"/>
            <a:ext cx="10003076" cy="49853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Антропологические </a:t>
            </a:r>
            <a:r>
              <a:rPr lang="ru-RU" dirty="0"/>
              <a:t>исследования; </a:t>
            </a:r>
          </a:p>
          <a:p>
            <a:r>
              <a:rPr lang="ru-RU" dirty="0"/>
              <a:t>Регионоведение;</a:t>
            </a:r>
          </a:p>
          <a:p>
            <a:r>
              <a:rPr lang="ru-RU" dirty="0"/>
              <a:t>Бальнеология;</a:t>
            </a:r>
          </a:p>
          <a:p>
            <a:r>
              <a:rPr lang="ru-RU" dirty="0"/>
              <a:t>Социальный туризм;</a:t>
            </a:r>
          </a:p>
          <a:p>
            <a:r>
              <a:rPr lang="ru-RU" dirty="0"/>
              <a:t>Культурно-познавательный туризм;</a:t>
            </a:r>
          </a:p>
          <a:p>
            <a:r>
              <a:rPr lang="ru-RU" dirty="0"/>
              <a:t>Этнография;</a:t>
            </a:r>
          </a:p>
          <a:p>
            <a:r>
              <a:rPr lang="ru-RU" dirty="0"/>
              <a:t>Обеспечение безопасности в природной и городской среде;</a:t>
            </a:r>
          </a:p>
          <a:p>
            <a:r>
              <a:rPr lang="ru-RU" dirty="0"/>
              <a:t>Служебно-прикладные виды профессиональной деятельности (спасатели, пожарные, силовые структуры); </a:t>
            </a:r>
          </a:p>
          <a:p>
            <a:r>
              <a:rPr lang="ru-RU" dirty="0"/>
              <a:t>Музейная педагогика, воспитание и развитие личности; Музееведение;</a:t>
            </a:r>
          </a:p>
          <a:p>
            <a:r>
              <a:rPr lang="ru-RU" dirty="0"/>
              <a:t>Экспедиционная деятельность (геология, археология, экология и т.д.);  </a:t>
            </a:r>
            <a:r>
              <a:rPr lang="ru-RU" dirty="0" err="1"/>
              <a:t>Профоринтационные</a:t>
            </a:r>
            <a:r>
              <a:rPr lang="ru-RU" dirty="0"/>
              <a:t> смены «Юных инструкторов-проводников»; Активный туризм;</a:t>
            </a:r>
          </a:p>
          <a:p>
            <a:r>
              <a:rPr lang="ru-RU" dirty="0"/>
              <a:t>Познавательный и образовательный туризм, туризм, деятельность </a:t>
            </a:r>
            <a:r>
              <a:rPr lang="ru-RU" dirty="0" err="1"/>
              <a:t>гидовэкскурсоводов</a:t>
            </a:r>
            <a:r>
              <a:rPr lang="ru-RU" dirty="0"/>
              <a:t>; </a:t>
            </a:r>
            <a:r>
              <a:rPr lang="ru-RU" dirty="0" err="1"/>
              <a:t>Регионалистика</a:t>
            </a:r>
            <a:r>
              <a:rPr lang="ru-RU" dirty="0"/>
              <a:t>;</a:t>
            </a:r>
          </a:p>
          <a:p>
            <a:r>
              <a:rPr lang="ru-RU" dirty="0" err="1"/>
              <a:t>Медийная</a:t>
            </a:r>
            <a:r>
              <a:rPr lang="ru-RU" dirty="0"/>
              <a:t> грамотность;</a:t>
            </a:r>
          </a:p>
          <a:p>
            <a:r>
              <a:rPr lang="ru-RU" dirty="0"/>
              <a:t>Социальные технологии;  Региональный </a:t>
            </a:r>
            <a:r>
              <a:rPr lang="ru-RU" dirty="0" smtClean="0"/>
              <a:t>маркетинг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70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3930"/>
            <a:ext cx="9601196" cy="6963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1.6. Социально-гуманитарная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983" y="1340284"/>
            <a:ext cx="10178441" cy="48726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Менеджмент </a:t>
            </a:r>
            <a:r>
              <a:rPr lang="ru-RU" sz="2800" dirty="0"/>
              <a:t>кросскультурных коммуникаций; </a:t>
            </a:r>
          </a:p>
          <a:p>
            <a:r>
              <a:rPr lang="ru-RU" sz="2800" dirty="0"/>
              <a:t>Социальная антропология;</a:t>
            </a:r>
          </a:p>
          <a:p>
            <a:r>
              <a:rPr lang="ru-RU" sz="2800" dirty="0" smtClean="0"/>
              <a:t>Медиа коммуникации;</a:t>
            </a:r>
            <a:endParaRPr lang="ru-RU" sz="2800" dirty="0"/>
          </a:p>
          <a:p>
            <a:r>
              <a:rPr lang="ru-RU" sz="2800" dirty="0"/>
              <a:t>Цифровая экономика;</a:t>
            </a:r>
          </a:p>
          <a:p>
            <a:r>
              <a:rPr lang="ru-RU" sz="2800" dirty="0"/>
              <a:t>Школа парламентаризма;</a:t>
            </a:r>
          </a:p>
          <a:p>
            <a:r>
              <a:rPr lang="ru-RU" sz="2800" dirty="0"/>
              <a:t>Проектирование малого бизнеса;</a:t>
            </a:r>
          </a:p>
          <a:p>
            <a:r>
              <a:rPr lang="ru-RU" sz="2800" dirty="0"/>
              <a:t>Финансовая грамотность; </a:t>
            </a:r>
          </a:p>
          <a:p>
            <a:r>
              <a:rPr lang="ru-RU" sz="2800" dirty="0"/>
              <a:t>Индустрия гостеприимства.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03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089" y="418012"/>
            <a:ext cx="9601196" cy="113324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Словарная работа</a:t>
            </a:r>
            <a:endParaRPr lang="ru-RU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4143" y="1551256"/>
            <a:ext cx="10095088" cy="4888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Тьюторское сопровождение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3300" dirty="0" smtClean="0"/>
              <a:t>– это педагогическая деятельность по индивидуализации образования, направленная на выявление и развитие образовательных мотивов и интересов обучающегося, поиск образовательных ресурсов для создания индивидуальной ДООП, на работу с образовательным заказом семьи, формирование учебной и образовательной рефлексии обучающегося.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xmlns="" val="36996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768" y="414626"/>
            <a:ext cx="10950222" cy="10189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Словарная работа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335" y="1185334"/>
            <a:ext cx="10095088" cy="4898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Модуль- </a:t>
            </a:r>
            <a:endParaRPr lang="ru-RU" sz="35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300" dirty="0" smtClean="0"/>
              <a:t>–  является </a:t>
            </a:r>
            <a:r>
              <a:rPr lang="ru-RU" sz="3300" dirty="0"/>
              <a:t>одним из новых терминов в современном российском образовании. </a:t>
            </a:r>
            <a:r>
              <a:rPr lang="ru-RU" sz="3300" dirty="0" smtClean="0"/>
              <a:t>Это </a:t>
            </a:r>
            <a:r>
              <a:rPr lang="ru-RU" sz="3300" dirty="0"/>
              <a:t>структурированная часть </a:t>
            </a:r>
            <a:r>
              <a:rPr lang="ru-RU" sz="3300" dirty="0" smtClean="0"/>
              <a:t>ДООП, </a:t>
            </a:r>
            <a:r>
              <a:rPr lang="ru-RU" sz="3300" dirty="0"/>
              <a:t>в рамках которой изучается несколько дисциплин, учебных курсов и разделов наук. </a:t>
            </a:r>
            <a:endParaRPr lang="ru-RU" sz="3300" dirty="0" smtClean="0"/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Термин «модуль» часто употребляют в качестве синонима рабочей программы дисциплины, цикла дисциплин учебного плана, программы учебного курса. </a:t>
            </a:r>
          </a:p>
          <a:p>
            <a:pPr marL="0" indent="0" algn="ctr">
              <a:buNone/>
            </a:pPr>
            <a:r>
              <a:rPr lang="ru-RU" sz="2800" dirty="0" smtClean="0"/>
              <a:t>…В некоторых случаях – год обучения…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379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36" y="362374"/>
            <a:ext cx="10950222" cy="10189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Словарная работа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896" y="1185333"/>
            <a:ext cx="10620103" cy="51762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Конвергенция (конвергентное образование)</a:t>
            </a:r>
            <a:endParaRPr lang="ru-RU" sz="35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300" u="sng" dirty="0" smtClean="0">
                <a:solidFill>
                  <a:srgbClr val="FF0000"/>
                </a:solidFill>
              </a:rPr>
              <a:t>Конвергенция</a:t>
            </a:r>
            <a:r>
              <a:rPr lang="ru-RU" sz="3300" dirty="0" smtClean="0"/>
              <a:t> </a:t>
            </a:r>
            <a:r>
              <a:rPr lang="ru-RU" sz="3300" dirty="0"/>
              <a:t>(от лат. </a:t>
            </a:r>
            <a:r>
              <a:rPr lang="ru-RU" sz="3300" dirty="0" err="1"/>
              <a:t>convergo</a:t>
            </a:r>
            <a:r>
              <a:rPr lang="ru-RU" sz="3300" dirty="0"/>
              <a:t> </a:t>
            </a:r>
            <a:r>
              <a:rPr lang="ru-RU" sz="3300" dirty="0" smtClean="0"/>
              <a:t>- </a:t>
            </a:r>
            <a:r>
              <a:rPr lang="ru-RU" sz="3300" dirty="0"/>
              <a:t>«сближаю») означает</a:t>
            </a:r>
          </a:p>
          <a:p>
            <a:pPr marL="0" indent="0" algn="ctr">
              <a:buNone/>
            </a:pPr>
            <a:r>
              <a:rPr lang="ru-RU" sz="3300" dirty="0"/>
              <a:t>процесс сближения, схождения (в разном смысле), </a:t>
            </a:r>
            <a:r>
              <a:rPr lang="ru-RU" sz="3300" dirty="0" smtClean="0"/>
              <a:t>слиянии всего разного непохожего </a:t>
            </a:r>
            <a:r>
              <a:rPr lang="ru-RU" sz="3300" dirty="0"/>
              <a:t>в чём-то одном. </a:t>
            </a:r>
            <a:endParaRPr lang="ru-RU" sz="3300" dirty="0" smtClean="0"/>
          </a:p>
          <a:p>
            <a:pPr marL="0" indent="0" algn="ctr">
              <a:buNone/>
            </a:pPr>
            <a:r>
              <a:rPr lang="ru-RU" sz="3300" u="sng" dirty="0" smtClean="0">
                <a:solidFill>
                  <a:srgbClr val="FF0000"/>
                </a:solidFill>
              </a:rPr>
              <a:t>Конвергентное образование </a:t>
            </a:r>
            <a:r>
              <a:rPr lang="ru-RU" sz="3300" dirty="0"/>
              <a:t>– это проект, направленный </a:t>
            </a:r>
            <a:r>
              <a:rPr lang="ru-RU" sz="3300" dirty="0" smtClean="0"/>
              <a:t>  на формирование такой </a:t>
            </a:r>
            <a:r>
              <a:rPr lang="ru-RU" sz="3300" dirty="0"/>
              <a:t>междисциплинарной образовательной среды, как на уроке, так и </a:t>
            </a:r>
            <a:r>
              <a:rPr lang="ru-RU" sz="3300" dirty="0" smtClean="0"/>
              <a:t>во внеурочной </a:t>
            </a:r>
            <a:r>
              <a:rPr lang="ru-RU" sz="3300" dirty="0"/>
              <a:t>деятельности, в которой школьники будут воспринимать мир</a:t>
            </a:r>
            <a:r>
              <a:rPr lang="ru-RU" sz="3300" dirty="0" smtClean="0"/>
              <a:t>, как </a:t>
            </a:r>
            <a:r>
              <a:rPr lang="ru-RU" sz="3300" dirty="0"/>
              <a:t>единое целое, а не как школьное изучение отдельных дисциплин.</a:t>
            </a:r>
          </a:p>
        </p:txBody>
      </p:sp>
    </p:spTree>
    <p:extLst>
      <p:ext uri="{BB962C8B-B14F-4D97-AF65-F5344CB8AC3E}">
        <p14:creationId xmlns:p14="http://schemas.microsoft.com/office/powerpoint/2010/main" xmlns="" val="25899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12856" t="1344" r="24246" b="7736"/>
          <a:stretch/>
        </p:blipFill>
        <p:spPr>
          <a:xfrm>
            <a:off x="9875863" y="261257"/>
            <a:ext cx="2215450" cy="26300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617" t="14724" r="10001" b="6749"/>
          <a:stretch/>
        </p:blipFill>
        <p:spPr>
          <a:xfrm>
            <a:off x="3470782" y="2021793"/>
            <a:ext cx="4766544" cy="32938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0991">
            <a:off x="3283743" y="5228799"/>
            <a:ext cx="8918492" cy="15904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44299">
            <a:off x="7850755" y="3810889"/>
            <a:ext cx="3917077" cy="16767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4413">
            <a:off x="8296587" y="2426742"/>
            <a:ext cx="3543564" cy="16643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5212" y="4701175"/>
            <a:ext cx="3933321" cy="13733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916" y="3664121"/>
            <a:ext cx="3856383" cy="1570037"/>
          </a:xfrm>
          <a:prstGeom prst="rect">
            <a:avLst/>
          </a:prstGeom>
        </p:spPr>
      </p:pic>
      <p:sp>
        <p:nvSpPr>
          <p:cNvPr id="14" name="Пятно 2 13"/>
          <p:cNvSpPr/>
          <p:nvPr/>
        </p:nvSpPr>
        <p:spPr>
          <a:xfrm>
            <a:off x="403832" y="2244436"/>
            <a:ext cx="3401437" cy="1718989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980" y="576230"/>
            <a:ext cx="9235538" cy="13176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Внимание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!!!!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Разработанной </a:t>
            </a:r>
            <a:r>
              <a:rPr lang="ru-RU" sz="3600" b="1" dirty="0">
                <a:solidFill>
                  <a:srgbClr val="C00000"/>
                </a:solidFill>
              </a:rPr>
              <a:t>и утвержденной </a:t>
            </a:r>
            <a:r>
              <a:rPr lang="ru-RU" sz="3600" b="1" dirty="0" smtClean="0">
                <a:solidFill>
                  <a:srgbClr val="FF0000"/>
                </a:solidFill>
              </a:rPr>
              <a:t>САМОЙ </a:t>
            </a:r>
            <a:r>
              <a:rPr lang="ru-RU" sz="3600" b="1" dirty="0" smtClean="0">
                <a:solidFill>
                  <a:srgbClr val="C00000"/>
                </a:solidFill>
              </a:rPr>
              <a:t>образовательной организацией, а не НАМИ…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52821">
            <a:off x="843119" y="2856844"/>
            <a:ext cx="27317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Дайте нам ДООП…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 rot="668052">
            <a:off x="8516875" y="2912488"/>
            <a:ext cx="26270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Как хочу так и делаю…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 rot="703669">
            <a:off x="8318156" y="4334329"/>
            <a:ext cx="28536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Скачаю.. И так пойдет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0823358">
            <a:off x="775985" y="4024037"/>
            <a:ext cx="2732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Сами придумали, сами и делайте!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2569" y="5609759"/>
            <a:ext cx="3984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Пусть методисты сами пишут, </a:t>
            </a:r>
          </a:p>
          <a:p>
            <a:pPr algn="ctr"/>
            <a:r>
              <a:rPr lang="ru-RU" sz="2200" dirty="0" smtClean="0"/>
              <a:t>сидят ничего не делают…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 rot="20835202">
            <a:off x="1282534" y="5054775"/>
            <a:ext cx="3222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РЦРДО делать нечего, </a:t>
            </a:r>
          </a:p>
          <a:p>
            <a:pPr algn="ctr"/>
            <a:r>
              <a:rPr lang="ru-RU" sz="2000" dirty="0" smtClean="0"/>
              <a:t>сидят выдумывают!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538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8425" y="406314"/>
            <a:ext cx="4961288" cy="6770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Псевдо  Рефлексия)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649" y="611039"/>
            <a:ext cx="2754418" cy="2791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918" y="2762163"/>
            <a:ext cx="3435437" cy="3435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9485" y="1083387"/>
            <a:ext cx="3367974" cy="2948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031" y="3402680"/>
            <a:ext cx="4483888" cy="2802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067" y="611038"/>
            <a:ext cx="2963200" cy="29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4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958" y="632177"/>
            <a:ext cx="9601196" cy="7337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7737" y="1235327"/>
            <a:ext cx="4894030" cy="4998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2002523"/>
            <a:ext cx="4636848" cy="270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5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3930"/>
            <a:ext cx="9601196" cy="7214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Содержание ДООП направлено на: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816" y="1365338"/>
            <a:ext cx="10158609" cy="5035463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sz="3000" dirty="0"/>
              <a:t>создание необходимых условий для личностного развития </a:t>
            </a:r>
            <a:r>
              <a:rPr lang="ru-RU" sz="3000" dirty="0" smtClean="0"/>
              <a:t>обучающихся</a:t>
            </a:r>
            <a:r>
              <a:rPr lang="ru-RU" sz="3000" dirty="0"/>
              <a:t>;   </a:t>
            </a:r>
          </a:p>
          <a:p>
            <a:pPr lvl="0" fontAlgn="base"/>
            <a:r>
              <a:rPr lang="ru-RU" sz="3000" dirty="0"/>
              <a:t>удовлетворение индивидуальных потребностей </a:t>
            </a:r>
            <a:r>
              <a:rPr lang="ru-RU" sz="3000" dirty="0" smtClean="0"/>
              <a:t>обучающихся </a:t>
            </a:r>
            <a:r>
              <a:rPr lang="ru-RU" sz="3000" dirty="0"/>
              <a:t>в интеллектуальном, </a:t>
            </a:r>
            <a:r>
              <a:rPr lang="ru-RU" sz="3000" dirty="0" smtClean="0"/>
              <a:t>художественно -эстетическом</a:t>
            </a:r>
            <a:r>
              <a:rPr lang="ru-RU" sz="3000" dirty="0"/>
              <a:t>, нравственном развитии;  </a:t>
            </a:r>
          </a:p>
          <a:p>
            <a:pPr lvl="0" fontAlgn="base"/>
            <a:r>
              <a:rPr lang="ru-RU" sz="3000" dirty="0"/>
              <a:t>формирование и развитие творческих способностей </a:t>
            </a:r>
            <a:r>
              <a:rPr lang="ru-RU" sz="3000" dirty="0" smtClean="0"/>
              <a:t>обучающихся</a:t>
            </a:r>
            <a:r>
              <a:rPr lang="ru-RU" sz="3000" dirty="0"/>
              <a:t>, выявление, развитие и поддержку талантливых </a:t>
            </a:r>
            <a:r>
              <a:rPr lang="ru-RU" sz="3000" dirty="0" smtClean="0"/>
              <a:t>обучающихся</a:t>
            </a:r>
            <a:r>
              <a:rPr lang="ru-RU" sz="3000" dirty="0"/>
              <a:t>;  </a:t>
            </a:r>
          </a:p>
          <a:p>
            <a:pPr lvl="0" fontAlgn="base"/>
            <a:r>
              <a:rPr lang="ru-RU" sz="3000" dirty="0"/>
              <a:t>обеспечение духовно-нравственного, гражданского, патриотического, трудового воспитания </a:t>
            </a:r>
            <a:r>
              <a:rPr lang="ru-RU" sz="3000" dirty="0" smtClean="0"/>
              <a:t>обучающихся.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3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65" y="638828"/>
            <a:ext cx="10609545" cy="9269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Структура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9" y="1701219"/>
            <a:ext cx="9404805" cy="472231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714375" algn="l"/>
              </a:tabLst>
            </a:pPr>
            <a:r>
              <a:rPr lang="ru-RU" sz="3300" dirty="0" smtClean="0"/>
              <a:t>Титульный лист.</a:t>
            </a:r>
          </a:p>
          <a:p>
            <a:pPr marL="0" indent="0">
              <a:buNone/>
              <a:tabLst>
                <a:tab pos="714375" algn="l"/>
              </a:tabLst>
            </a:pPr>
            <a:r>
              <a:rPr lang="ru-RU" sz="3300" dirty="0" smtClean="0"/>
              <a:t>Раздел 1. Комплекс основных характеристик ДООП </a:t>
            </a:r>
          </a:p>
          <a:p>
            <a:pPr marL="0" indent="0">
              <a:buNone/>
              <a:tabLst>
                <a:tab pos="714375" algn="l"/>
              </a:tabLst>
            </a:pPr>
            <a:r>
              <a:rPr lang="ru-RU" sz="3300" dirty="0" smtClean="0"/>
              <a:t>Раздел 2. Комплекс организационно-педагогических условий.</a:t>
            </a:r>
          </a:p>
          <a:p>
            <a:pPr marL="0" indent="0">
              <a:buNone/>
              <a:tabLst>
                <a:tab pos="714375" algn="l"/>
              </a:tabLst>
            </a:pPr>
            <a:r>
              <a:rPr lang="ru-RU" sz="3300" dirty="0" smtClean="0"/>
              <a:t>Список литературы. </a:t>
            </a:r>
          </a:p>
          <a:p>
            <a:pPr marL="0" indent="0">
              <a:buNone/>
              <a:tabLst>
                <a:tab pos="714375" algn="l"/>
              </a:tabLst>
            </a:pPr>
            <a:r>
              <a:rPr lang="ru-RU" sz="3300" dirty="0" smtClean="0"/>
              <a:t>ПРИЛОЖЕНИЕ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xmlns="" val="22251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9031" y="481389"/>
            <a:ext cx="79143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Примерная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структура ДООП</a:t>
            </a:r>
          </a:p>
          <a:p>
            <a:r>
              <a:rPr lang="ru-RU" dirty="0" smtClean="0"/>
              <a:t>Титульный лист</a:t>
            </a:r>
          </a:p>
          <a:p>
            <a:r>
              <a:rPr lang="ru-RU" b="1" dirty="0" smtClean="0"/>
              <a:t>Раздел 1. Комплекс основных характеристик ДООП</a:t>
            </a:r>
            <a:r>
              <a:rPr lang="ru-RU" dirty="0" smtClean="0"/>
              <a:t>.</a:t>
            </a:r>
          </a:p>
          <a:p>
            <a:r>
              <a:rPr lang="ru-RU" dirty="0" smtClean="0"/>
              <a:t>1.1. Пояснительная </a:t>
            </a:r>
            <a:r>
              <a:rPr lang="ru-RU" dirty="0"/>
              <a:t>записка (описание </a:t>
            </a:r>
            <a:r>
              <a:rPr lang="ru-RU" dirty="0" smtClean="0"/>
              <a:t>ДООП)</a:t>
            </a:r>
          </a:p>
          <a:p>
            <a:r>
              <a:rPr lang="ru-RU" dirty="0" smtClean="0"/>
              <a:t>1.2. Цель и задачи ДООП</a:t>
            </a:r>
            <a:endParaRPr lang="ru-RU" dirty="0"/>
          </a:p>
          <a:p>
            <a:r>
              <a:rPr lang="ru-RU" dirty="0" smtClean="0"/>
              <a:t>1.3. Содержание ДООП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Учебный план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Содержание учебного плана</a:t>
            </a:r>
          </a:p>
          <a:p>
            <a:r>
              <a:rPr lang="ru-RU" dirty="0" smtClean="0"/>
              <a:t>1.4. Планируемые результаты</a:t>
            </a:r>
          </a:p>
          <a:p>
            <a:r>
              <a:rPr lang="ru-RU" b="1" dirty="0" smtClean="0"/>
              <a:t>Раздел 2. Комплекс организационно – педагогических условий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2.1. Календарный учебный график</a:t>
            </a:r>
          </a:p>
          <a:p>
            <a:r>
              <a:rPr lang="ru-RU" dirty="0" smtClean="0"/>
              <a:t>2.2. Условия реализации ДООП</a:t>
            </a:r>
          </a:p>
          <a:p>
            <a:r>
              <a:rPr lang="ru-RU" dirty="0" smtClean="0"/>
              <a:t>2.3. Формы аттестации</a:t>
            </a:r>
          </a:p>
          <a:p>
            <a:r>
              <a:rPr lang="ru-RU" dirty="0" smtClean="0"/>
              <a:t>2.4. Оценочные материалы</a:t>
            </a:r>
          </a:p>
          <a:p>
            <a:r>
              <a:rPr lang="ru-RU" dirty="0" smtClean="0"/>
              <a:t>2.5. Методические материалы</a:t>
            </a:r>
          </a:p>
          <a:p>
            <a:r>
              <a:rPr lang="ru-RU" dirty="0" smtClean="0"/>
              <a:t>2.6</a:t>
            </a:r>
            <a:r>
              <a:rPr lang="ru-RU" i="1" dirty="0" smtClean="0"/>
              <a:t>. Рабочие программы</a:t>
            </a:r>
          </a:p>
          <a:p>
            <a:r>
              <a:rPr lang="ru-RU" dirty="0" smtClean="0"/>
              <a:t>2.7. Рабочая программа воспитания</a:t>
            </a:r>
          </a:p>
          <a:p>
            <a:r>
              <a:rPr lang="ru-RU" dirty="0" smtClean="0"/>
              <a:t>2.8. Календарный план воспитательной работы</a:t>
            </a:r>
          </a:p>
          <a:p>
            <a:r>
              <a:rPr lang="ru-RU" dirty="0" smtClean="0"/>
              <a:t>3. Список литературы</a:t>
            </a:r>
          </a:p>
          <a:p>
            <a:r>
              <a:rPr lang="ru-RU" dirty="0" smtClean="0"/>
              <a:t>4. Приложение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51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1230</TotalTime>
  <Words>2088</Words>
  <Application>Microsoft Office PowerPoint</Application>
  <PresentationFormat>Произвольный</PresentationFormat>
  <Paragraphs>339</Paragraphs>
  <Slides>61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3" baseType="lpstr">
      <vt:lpstr>Натуральные материалы</vt:lpstr>
      <vt:lpstr>Document</vt:lpstr>
      <vt:lpstr>Требования к структуре оформления дополнительных  общеобразовательных общеразвивающих программ  (далее - ДООП) </vt:lpstr>
      <vt:lpstr>Нормативно-правовое обеспечение сферы дополнительного образования </vt:lpstr>
      <vt:lpstr>С чего же начать?????</vt:lpstr>
      <vt:lpstr>Слайд 4</vt:lpstr>
      <vt:lpstr>Слайд 5</vt:lpstr>
      <vt:lpstr>Внимание!!!!  Разработанной и утвержденной САМОЙ образовательной организацией, а не НАМИ…</vt:lpstr>
      <vt:lpstr>Содержание ДООП направлено на:</vt:lpstr>
      <vt:lpstr>Структура ДООП</vt:lpstr>
      <vt:lpstr>Слайд 9</vt:lpstr>
      <vt:lpstr> Титульный лист страница, предваряющая текст ДООП, источник идентификационной информации документа </vt:lpstr>
      <vt:lpstr> ОБОРОТНАЯ СТОРОНА  Титульного листа </vt:lpstr>
      <vt:lpstr> РАЗДЕЛ 1.  Комплекс основных характеристик ДООП</vt:lpstr>
      <vt:lpstr>1.1. Пояснительная записка  Этот раздел направлен на отражение общей характеристики ДООП </vt:lpstr>
      <vt:lpstr>1.1 Пояснительная записка Направленность ДООП</vt:lpstr>
      <vt:lpstr>1.1. Пояснительная записка Актуальность ДООП</vt:lpstr>
      <vt:lpstr>1.1. Пояснительная записка Отличительные особенности указываются, если: </vt:lpstr>
      <vt:lpstr>1.1. Пояснительная записка Адресат ДООП</vt:lpstr>
      <vt:lpstr>-</vt:lpstr>
      <vt:lpstr>- </vt:lpstr>
      <vt:lpstr> </vt:lpstr>
      <vt:lpstr>Слайд 21</vt:lpstr>
      <vt:lpstr> 1.1. Пояснительная записка Особенности реализации образовательного процесса</vt:lpstr>
      <vt:lpstr>1.2. Цель и задачи ДООП  это заранее предполагаемый результат образовательного процесса,  к которому надо стремиться</vt:lpstr>
      <vt:lpstr>1.2. Цель и задачи ДООП</vt:lpstr>
      <vt:lpstr>1.3. Содержание ДООП   Учебный план </vt:lpstr>
      <vt:lpstr>1.3. Учебный план (УП) содержит следующие обязательные элементы:  перечень, трудоемкость, последовательность и распределение по периодам обучения учебных предметов, курсов, дисциплин (модулей), тем, практики, иных видов учебной деятельности и формы аттестации обучающихся (Закон № 273- ФЗ, ст. 2, п. 22; ст. 47, п. 5)  </vt:lpstr>
      <vt:lpstr>Слайд 27</vt:lpstr>
      <vt:lpstr>1.3. Учебный план Содержание Учебного плана - реферативное описание разделов и тем ДООП в соответствии с последовательностью, заданной учебным планом, включая описание теоретической и практической частей, форм контроля, соответствующих каждой теме  </vt:lpstr>
      <vt:lpstr>1.3. Содержание учебно-тематического плана:  содержание составляется согласно УП; - формулировка и порядок расположения разделов и тем должны полностью соответствовать их формулировке и последовательности в УП; - необходимо соблюдать деление на теорию и практику по каждому разделу (теме); - материал следует излагать назывными предложениями; - содержание каждого года обучения целесообразно оформлять отдельно; - в содержании могут размещаться ссылки на приложения (например, на правила выполнения упражнений, репертуар и т.п.) В содержании могут быть представлены вариативные образовательные маршруты.</vt:lpstr>
      <vt:lpstr>Слайд 30</vt:lpstr>
      <vt:lpstr>1.4. Планируемые результаты</vt:lpstr>
      <vt:lpstr>РАЗДЕЛ 2:  Комплекс организационно-педагогических условий   </vt:lpstr>
      <vt:lpstr>  2.1. Календарный учебный график это составная часть образовательной программы (Закон № 273-ФЗ, гл. 1, ст. 2, п. 9) </vt:lpstr>
      <vt:lpstr>Слайд 34</vt:lpstr>
      <vt:lpstr>2.2. Условия реализации ДООП</vt:lpstr>
      <vt:lpstr>2.3. Формы аттестации</vt:lpstr>
      <vt:lpstr>2.4. Оценочные материалы </vt:lpstr>
      <vt:lpstr>2.4. Оценочные материалы </vt:lpstr>
      <vt:lpstr>2.5. Методические материалы </vt:lpstr>
      <vt:lpstr>2.6. Рабочие программы составляются для модульных, комплексных, конвергентных ДООП (см. словарь…)</vt:lpstr>
      <vt:lpstr>2.7. Рабочая программа воспитания</vt:lpstr>
      <vt:lpstr>2.8. Календарный план воспитательной работы</vt:lpstr>
      <vt:lpstr>3. Список литературы (для обучающихся, родителей и педагогических работников)</vt:lpstr>
      <vt:lpstr>4. Приложения</vt:lpstr>
      <vt:lpstr>Паспорт ДООП</vt:lpstr>
      <vt:lpstr>Паспорт ДООП</vt:lpstr>
      <vt:lpstr>Паспорт ДООП</vt:lpstr>
      <vt:lpstr>Новое содержание дополнительного образования  ????????????????????????</vt:lpstr>
      <vt:lpstr>Что же предлагает нам Экспертный совет Минпроса РФ по новому содержанию дополнительного образования?????</vt:lpstr>
      <vt:lpstr>Слайд 50</vt:lpstr>
      <vt:lpstr>1.1. Техническая направленность:</vt:lpstr>
      <vt:lpstr>1.2. Естественнонаучная:</vt:lpstr>
      <vt:lpstr>1.З. Физкультурно-спортивная: </vt:lpstr>
      <vt:lpstr>1.4. Художественная:</vt:lpstr>
      <vt:lpstr>1.5. Туристско-краеведческая: </vt:lpstr>
      <vt:lpstr>1.6. Социально-гуманитарная:</vt:lpstr>
      <vt:lpstr>Словарная работа</vt:lpstr>
      <vt:lpstr>Словарная работа</vt:lpstr>
      <vt:lpstr>Словарная работа</vt:lpstr>
      <vt:lpstr>Псевдо  Рефлексия)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134</cp:revision>
  <dcterms:created xsi:type="dcterms:W3CDTF">2021-05-19T02:53:09Z</dcterms:created>
  <dcterms:modified xsi:type="dcterms:W3CDTF">2023-04-06T14:57:19Z</dcterms:modified>
</cp:coreProperties>
</file>